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14630400" cy="8229600"/>
  <p:notesSz cx="8229600" cy="14630400"/>
  <p:embeddedFontLst>
    <p:embeddedFont>
      <p:font typeface="Consolas" panose="020B0609020204030204" pitchFamily="49" charset="0"/>
      <p:regular r:id="rId12"/>
      <p:bold r:id="rId13"/>
      <p:italic r:id="rId14"/>
      <p:boldItalic r:id="rId15"/>
    </p:embeddedFont>
    <p:embeddedFont>
      <p:font typeface="DM Sans" pitchFamily="2" charset="-18"/>
      <p:regular r:id="rId16"/>
      <p:bold r:id="rId17"/>
    </p:embeddedFont>
    <p:embeddedFont>
      <p:font typeface="Inter" panose="020B0604020202020204" charset="0"/>
      <p:regular r:id="rId18"/>
    </p:embeddedFont>
  </p:embeddedFontLst>
  <p:defaultTextStyle>
    <a:defPPr>
      <a:defRPr lang="ro-R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71" d="100"/>
          <a:sy n="71" d="100"/>
        </p:scale>
        <p:origin x="56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98099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126689" y="480059"/>
            <a:ext cx="6301859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000000"/>
                </a:solidFill>
                <a:latin typeface="DM Sans" pitchFamily="2" charset="-18"/>
                <a:ea typeface="Inter Bold" pitchFamily="34" charset="-122"/>
                <a:cs typeface="Inter Bold" pitchFamily="34" charset="-120"/>
              </a:rPr>
              <a:t>Funcționarea Web-ului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1028224" y="1295697"/>
            <a:ext cx="7556421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Web-ul se bazează pe patru piloni fundamentali care permit comunicarea între utilizatori și servere. Acești piloni au fost realizați de Tim Berners Lee în 1990.</a:t>
            </a:r>
            <a:endParaRPr lang="en-US" sz="1750" dirty="0"/>
          </a:p>
        </p:txBody>
      </p:sp>
      <p:sp>
        <p:nvSpPr>
          <p:cNvPr id="5" name="Shape 1">
            <a:extLst>
              <a:ext uri="{FF2B5EF4-FFF2-40B4-BE49-F238E27FC236}">
                <a16:creationId xmlns:a16="http://schemas.microsoft.com/office/drawing/2014/main" id="{C1C38BEC-D464-91C6-F8CE-B54B6A91743C}"/>
              </a:ext>
            </a:extLst>
          </p:cNvPr>
          <p:cNvSpPr/>
          <p:nvPr/>
        </p:nvSpPr>
        <p:spPr>
          <a:xfrm>
            <a:off x="541074" y="2889883"/>
            <a:ext cx="4945327" cy="1919527"/>
          </a:xfrm>
          <a:prstGeom prst="roundRect">
            <a:avLst>
              <a:gd name="adj" fmla="val 5654"/>
            </a:avLst>
          </a:prstGeom>
          <a:solidFill>
            <a:srgbClr val="DADBF1"/>
          </a:solidFill>
          <a:ln w="7620">
            <a:solidFill>
              <a:srgbClr val="C0C1D7"/>
            </a:solidFill>
            <a:prstDash val="solid"/>
          </a:ln>
        </p:spPr>
      </p:sp>
      <p:sp>
        <p:nvSpPr>
          <p:cNvPr id="6" name="Text 2">
            <a:extLst>
              <a:ext uri="{FF2B5EF4-FFF2-40B4-BE49-F238E27FC236}">
                <a16:creationId xmlns:a16="http://schemas.microsoft.com/office/drawing/2014/main" id="{4EC2097B-F566-0CB8-1937-C65AE43C95C4}"/>
              </a:ext>
            </a:extLst>
          </p:cNvPr>
          <p:cNvSpPr/>
          <p:nvPr/>
        </p:nvSpPr>
        <p:spPr>
          <a:xfrm>
            <a:off x="1028224" y="313193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72525"/>
                </a:solidFill>
                <a:latin typeface="DM Sans" pitchFamily="2" charset="-18"/>
                <a:ea typeface="Inter Bold" pitchFamily="34" charset="-122"/>
                <a:cs typeface="Inter Bold" pitchFamily="34" charset="-120"/>
              </a:rPr>
              <a:t>Clienți</a:t>
            </a:r>
            <a:endParaRPr lang="en-US" sz="2200" dirty="0"/>
          </a:p>
        </p:txBody>
      </p:sp>
      <p:sp>
        <p:nvSpPr>
          <p:cNvPr id="7" name="Text 3">
            <a:extLst>
              <a:ext uri="{FF2B5EF4-FFF2-40B4-BE49-F238E27FC236}">
                <a16:creationId xmlns:a16="http://schemas.microsoft.com/office/drawing/2014/main" id="{EFA5D6FF-5979-721C-F071-F0951D3967F3}"/>
              </a:ext>
            </a:extLst>
          </p:cNvPr>
          <p:cNvSpPr/>
          <p:nvPr/>
        </p:nvSpPr>
        <p:spPr>
          <a:xfrm>
            <a:off x="1028225" y="3622358"/>
            <a:ext cx="4363908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Programe care efectuează cereri de pagini web și le afișează utilizatorului: Edge, Chrome, Firefox.</a:t>
            </a:r>
            <a:endParaRPr lang="en-US" sz="1750" dirty="0"/>
          </a:p>
        </p:txBody>
      </p:sp>
      <p:sp>
        <p:nvSpPr>
          <p:cNvPr id="8" name="Shape 4">
            <a:extLst>
              <a:ext uri="{FF2B5EF4-FFF2-40B4-BE49-F238E27FC236}">
                <a16:creationId xmlns:a16="http://schemas.microsoft.com/office/drawing/2014/main" id="{B97E7D66-D810-5930-AF61-E26D198AC8F0}"/>
              </a:ext>
            </a:extLst>
          </p:cNvPr>
          <p:cNvSpPr/>
          <p:nvPr/>
        </p:nvSpPr>
        <p:spPr>
          <a:xfrm>
            <a:off x="5675163" y="2897504"/>
            <a:ext cx="4945327" cy="1919527"/>
          </a:xfrm>
          <a:prstGeom prst="roundRect">
            <a:avLst>
              <a:gd name="adj" fmla="val 5654"/>
            </a:avLst>
          </a:prstGeom>
          <a:solidFill>
            <a:srgbClr val="DADBF1"/>
          </a:solidFill>
          <a:ln w="7620">
            <a:solidFill>
              <a:srgbClr val="C0C1D7"/>
            </a:solidFill>
            <a:prstDash val="solid"/>
          </a:ln>
        </p:spPr>
      </p:sp>
      <p:sp>
        <p:nvSpPr>
          <p:cNvPr id="9" name="Text 5">
            <a:extLst>
              <a:ext uri="{FF2B5EF4-FFF2-40B4-BE49-F238E27FC236}">
                <a16:creationId xmlns:a16="http://schemas.microsoft.com/office/drawing/2014/main" id="{87E26E3A-DE7A-30C2-6FFB-E71B987D78BD}"/>
              </a:ext>
            </a:extLst>
          </p:cNvPr>
          <p:cNvSpPr/>
          <p:nvPr/>
        </p:nvSpPr>
        <p:spPr>
          <a:xfrm>
            <a:off x="5909597" y="313193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72525"/>
                </a:solidFill>
                <a:latin typeface="DM Sans" pitchFamily="2" charset="-18"/>
                <a:ea typeface="Inter Bold" pitchFamily="34" charset="-122"/>
                <a:cs typeface="Inter Bold" pitchFamily="34" charset="-120"/>
              </a:rPr>
              <a:t>Servere</a:t>
            </a:r>
            <a:endParaRPr lang="en-US" sz="2200" dirty="0"/>
          </a:p>
        </p:txBody>
      </p:sp>
      <p:sp>
        <p:nvSpPr>
          <p:cNvPr id="10" name="Text 6">
            <a:extLst>
              <a:ext uri="{FF2B5EF4-FFF2-40B4-BE49-F238E27FC236}">
                <a16:creationId xmlns:a16="http://schemas.microsoft.com/office/drawing/2014/main" id="{3A4B3D26-1C29-476C-52B3-6A06A56609DF}"/>
              </a:ext>
            </a:extLst>
          </p:cNvPr>
          <p:cNvSpPr/>
          <p:nvPr/>
        </p:nvSpPr>
        <p:spPr>
          <a:xfrm>
            <a:off x="5909597" y="3622358"/>
            <a:ext cx="4412755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Programe care primesc cererile clienților și livrează paginile solicitate: Apache, IIS, Nginx.</a:t>
            </a:r>
            <a:endParaRPr lang="en-US" sz="1750" dirty="0"/>
          </a:p>
        </p:txBody>
      </p:sp>
      <p:sp>
        <p:nvSpPr>
          <p:cNvPr id="11" name="Shape 7">
            <a:extLst>
              <a:ext uri="{FF2B5EF4-FFF2-40B4-BE49-F238E27FC236}">
                <a16:creationId xmlns:a16="http://schemas.microsoft.com/office/drawing/2014/main" id="{D1616158-5155-A8FA-C5A8-8FCE700D7F29}"/>
              </a:ext>
            </a:extLst>
          </p:cNvPr>
          <p:cNvSpPr/>
          <p:nvPr/>
        </p:nvSpPr>
        <p:spPr>
          <a:xfrm>
            <a:off x="602414" y="5307449"/>
            <a:ext cx="4945327" cy="2045457"/>
          </a:xfrm>
          <a:prstGeom prst="roundRect">
            <a:avLst>
              <a:gd name="adj" fmla="val 5654"/>
            </a:avLst>
          </a:prstGeom>
          <a:solidFill>
            <a:srgbClr val="DADBF1"/>
          </a:solidFill>
          <a:ln w="7620">
            <a:solidFill>
              <a:srgbClr val="C0C1D7"/>
            </a:solidFill>
            <a:prstDash val="solid"/>
          </a:ln>
        </p:spPr>
      </p:sp>
      <p:sp>
        <p:nvSpPr>
          <p:cNvPr id="12" name="Text 8">
            <a:extLst>
              <a:ext uri="{FF2B5EF4-FFF2-40B4-BE49-F238E27FC236}">
                <a16:creationId xmlns:a16="http://schemas.microsoft.com/office/drawing/2014/main" id="{C08EC58B-4616-2486-C5F8-2D0428F9F45A}"/>
              </a:ext>
            </a:extLst>
          </p:cNvPr>
          <p:cNvSpPr/>
          <p:nvPr/>
        </p:nvSpPr>
        <p:spPr>
          <a:xfrm>
            <a:off x="877393" y="5618880"/>
            <a:ext cx="2123774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72525"/>
                </a:solidFill>
                <a:latin typeface="DM Sans" pitchFamily="2" charset="-18"/>
                <a:ea typeface="Inter Bold" pitchFamily="34" charset="-122"/>
                <a:cs typeface="Inter Bold" pitchFamily="34" charset="-120"/>
              </a:rPr>
              <a:t>Protocolul HTTP</a:t>
            </a:r>
            <a:endParaRPr lang="en-US" sz="2200" dirty="0"/>
          </a:p>
        </p:txBody>
      </p:sp>
      <p:sp>
        <p:nvSpPr>
          <p:cNvPr id="13" name="Text 9">
            <a:extLst>
              <a:ext uri="{FF2B5EF4-FFF2-40B4-BE49-F238E27FC236}">
                <a16:creationId xmlns:a16="http://schemas.microsoft.com/office/drawing/2014/main" id="{D1731B16-EA26-A013-6320-4206EA8CA4C0}"/>
              </a:ext>
            </a:extLst>
          </p:cNvPr>
          <p:cNvSpPr/>
          <p:nvPr/>
        </p:nvSpPr>
        <p:spPr>
          <a:xfrm>
            <a:off x="877392" y="6109298"/>
            <a:ext cx="4448752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Setul de reguli pe care clientul și serverul le respectă pentru funcționarea serviciului.</a:t>
            </a:r>
            <a:endParaRPr lang="en-US" sz="1750" dirty="0"/>
          </a:p>
        </p:txBody>
      </p:sp>
      <p:sp>
        <p:nvSpPr>
          <p:cNvPr id="14" name="Shape 10">
            <a:extLst>
              <a:ext uri="{FF2B5EF4-FFF2-40B4-BE49-F238E27FC236}">
                <a16:creationId xmlns:a16="http://schemas.microsoft.com/office/drawing/2014/main" id="{8DC7DAF2-0624-9AFB-7D28-275D54A6D91C}"/>
              </a:ext>
            </a:extLst>
          </p:cNvPr>
          <p:cNvSpPr/>
          <p:nvPr/>
        </p:nvSpPr>
        <p:spPr>
          <a:xfrm>
            <a:off x="5675164" y="5269176"/>
            <a:ext cx="4816870" cy="2083729"/>
          </a:xfrm>
          <a:prstGeom prst="roundRect">
            <a:avLst>
              <a:gd name="adj" fmla="val 5654"/>
            </a:avLst>
          </a:prstGeom>
          <a:solidFill>
            <a:srgbClr val="DADBF1"/>
          </a:solidFill>
          <a:ln w="7620">
            <a:solidFill>
              <a:srgbClr val="C0C1D7"/>
            </a:solidFill>
            <a:prstDash val="solid"/>
          </a:ln>
        </p:spPr>
      </p:sp>
      <p:sp>
        <p:nvSpPr>
          <p:cNvPr id="15" name="Text 11">
            <a:extLst>
              <a:ext uri="{FF2B5EF4-FFF2-40B4-BE49-F238E27FC236}">
                <a16:creationId xmlns:a16="http://schemas.microsoft.com/office/drawing/2014/main" id="{B85214CF-482B-24F0-442B-51B6E4ADB1AC}"/>
              </a:ext>
            </a:extLst>
          </p:cNvPr>
          <p:cNvSpPr/>
          <p:nvPr/>
        </p:nvSpPr>
        <p:spPr>
          <a:xfrm>
            <a:off x="5909597" y="5503610"/>
            <a:ext cx="2835235" cy="43815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72525"/>
                </a:solidFill>
                <a:latin typeface="DM Sans" pitchFamily="2" charset="-18"/>
                <a:ea typeface="Inter Bold" pitchFamily="34" charset="-122"/>
                <a:cs typeface="Inter Bold" pitchFamily="34" charset="-120"/>
              </a:rPr>
              <a:t>Limbajul HTML</a:t>
            </a:r>
            <a:endParaRPr lang="en-US" sz="2200" dirty="0"/>
          </a:p>
        </p:txBody>
      </p:sp>
      <p:sp>
        <p:nvSpPr>
          <p:cNvPr id="16" name="Text 12">
            <a:extLst>
              <a:ext uri="{FF2B5EF4-FFF2-40B4-BE49-F238E27FC236}">
                <a16:creationId xmlns:a16="http://schemas.microsoft.com/office/drawing/2014/main" id="{8B961AF0-3C9E-B75A-7D3B-A7D19F7EE333}"/>
              </a:ext>
            </a:extLst>
          </p:cNvPr>
          <p:cNvSpPr/>
          <p:nvPr/>
        </p:nvSpPr>
        <p:spPr>
          <a:xfrm>
            <a:off x="5909598" y="5994029"/>
            <a:ext cx="4412754" cy="8975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Limbajul care permite marcajul elementelor pentru redarea conform dorinței autorului.</a:t>
            </a:r>
            <a:endParaRPr lang="en-US" sz="175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544083"/>
            <a:ext cx="6941582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000000"/>
                </a:solidFill>
                <a:latin typeface="DM Sans" pitchFamily="2" charset="-18"/>
                <a:ea typeface="Inter Bold" pitchFamily="34" charset="-122"/>
                <a:cs typeface="Inter Bold" pitchFamily="34" charset="-120"/>
              </a:rPr>
              <a:t>Fazele Protocolului HTTP</a:t>
            </a:r>
            <a:endParaRPr lang="en-US" sz="445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4548" y="1466625"/>
            <a:ext cx="1134070" cy="1360884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2154674" y="169343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72525"/>
                </a:solidFill>
                <a:latin typeface="DM Sans" pitchFamily="2" charset="-18"/>
                <a:ea typeface="Inter Bold" pitchFamily="34" charset="-122"/>
                <a:cs typeface="Inter Bold" pitchFamily="34" charset="-120"/>
              </a:rPr>
              <a:t>Conectarea</a:t>
            </a:r>
            <a:endParaRPr lang="en-US" sz="2200" dirty="0"/>
          </a:p>
        </p:txBody>
      </p:sp>
      <p:sp>
        <p:nvSpPr>
          <p:cNvPr id="6" name="Text 2"/>
          <p:cNvSpPr/>
          <p:nvPr/>
        </p:nvSpPr>
        <p:spPr>
          <a:xfrm>
            <a:off x="2154674" y="2183857"/>
            <a:ext cx="619553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Clientul se conectează la server folosind serviciul DNS.</a:t>
            </a:r>
            <a:endParaRPr lang="en-US" sz="175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8582" y="2730570"/>
            <a:ext cx="1134070" cy="1360884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2154674" y="2858952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72525"/>
                </a:solidFill>
                <a:latin typeface="DM Sans" pitchFamily="2" charset="-18"/>
                <a:ea typeface="Inter Bold" pitchFamily="34" charset="-122"/>
                <a:cs typeface="Inter Bold" pitchFamily="34" charset="-120"/>
              </a:rPr>
              <a:t>Cererea</a:t>
            </a:r>
            <a:endParaRPr lang="en-US" sz="2200" dirty="0"/>
          </a:p>
        </p:txBody>
      </p:sp>
      <p:sp>
        <p:nvSpPr>
          <p:cNvPr id="9" name="Text 4"/>
          <p:cNvSpPr/>
          <p:nvPr/>
        </p:nvSpPr>
        <p:spPr>
          <a:xfrm>
            <a:off x="2154674" y="3349370"/>
            <a:ext cx="619553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Clientul solicită pagina dorită de utilizator.</a:t>
            </a:r>
            <a:endParaRPr lang="en-US" sz="175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3374" y="3949643"/>
            <a:ext cx="1134070" cy="1360884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2164258" y="419797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72525"/>
                </a:solidFill>
                <a:latin typeface="DM Sans" pitchFamily="2" charset="-18"/>
                <a:ea typeface="Inter Bold" pitchFamily="34" charset="-122"/>
                <a:cs typeface="Inter Bold" pitchFamily="34" charset="-120"/>
              </a:rPr>
              <a:t>Răspunsul</a:t>
            </a:r>
            <a:endParaRPr lang="en-US" sz="2200" dirty="0"/>
          </a:p>
        </p:txBody>
      </p:sp>
      <p:sp>
        <p:nvSpPr>
          <p:cNvPr id="12" name="Text 6"/>
          <p:cNvSpPr/>
          <p:nvPr/>
        </p:nvSpPr>
        <p:spPr>
          <a:xfrm>
            <a:off x="2164258" y="4688392"/>
            <a:ext cx="619553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Serverul răspunde cu pagina sau cu un mesaj adecvat.</a:t>
            </a:r>
            <a:endParaRPr lang="en-US" sz="1750" dirty="0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2958" y="5211748"/>
            <a:ext cx="1134070" cy="1360884"/>
          </a:xfrm>
          <a:prstGeom prst="rect">
            <a:avLst/>
          </a:prstGeom>
        </p:spPr>
      </p:pic>
      <p:sp>
        <p:nvSpPr>
          <p:cNvPr id="14" name="Text 7"/>
          <p:cNvSpPr/>
          <p:nvPr/>
        </p:nvSpPr>
        <p:spPr>
          <a:xfrm>
            <a:off x="2154674" y="663807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72525"/>
                </a:solidFill>
                <a:latin typeface="DM Sans" pitchFamily="2" charset="-18"/>
                <a:ea typeface="Inter Bold" pitchFamily="34" charset="-122"/>
                <a:cs typeface="Inter Bold" pitchFamily="34" charset="-120"/>
              </a:rPr>
              <a:t>Deconectarea</a:t>
            </a:r>
            <a:endParaRPr lang="en-US" sz="2200" dirty="0"/>
          </a:p>
        </p:txBody>
      </p:sp>
      <p:sp>
        <p:nvSpPr>
          <p:cNvPr id="15" name="Text 8"/>
          <p:cNvSpPr/>
          <p:nvPr/>
        </p:nvSpPr>
        <p:spPr>
          <a:xfrm>
            <a:off x="2154674" y="7128494"/>
            <a:ext cx="619553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Serverul întrerupe conexiunea pentru a elibera resurse.</a:t>
            </a:r>
            <a:endParaRPr lang="en-US" sz="1750" dirty="0"/>
          </a:p>
        </p:txBody>
      </p:sp>
      <p:sp>
        <p:nvSpPr>
          <p:cNvPr id="17" name="Text 5">
            <a:extLst>
              <a:ext uri="{FF2B5EF4-FFF2-40B4-BE49-F238E27FC236}">
                <a16:creationId xmlns:a16="http://schemas.microsoft.com/office/drawing/2014/main" id="{30D705C4-A8DA-785C-0C5D-66AB3D2FF035}"/>
              </a:ext>
            </a:extLst>
          </p:cNvPr>
          <p:cNvSpPr/>
          <p:nvPr/>
        </p:nvSpPr>
        <p:spPr>
          <a:xfrm>
            <a:off x="2181167" y="550567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72525"/>
                </a:solidFill>
                <a:latin typeface="DM Sans" pitchFamily="2" charset="-18"/>
                <a:ea typeface="Inter Bold" pitchFamily="34" charset="-122"/>
                <a:cs typeface="Inter Bold" pitchFamily="34" charset="-120"/>
              </a:rPr>
              <a:t>Preg</a:t>
            </a:r>
            <a:r>
              <a:rPr lang="ro-RO" sz="2200" b="1" dirty="0">
                <a:solidFill>
                  <a:srgbClr val="272525"/>
                </a:solidFill>
                <a:latin typeface="DM Sans" pitchFamily="2" charset="-18"/>
                <a:ea typeface="Inter Bold" pitchFamily="34" charset="-122"/>
                <a:cs typeface="Inter Bold" pitchFamily="34" charset="-120"/>
              </a:rPr>
              <a:t>ă</a:t>
            </a:r>
            <a:r>
              <a:rPr lang="en-US" sz="2200" b="1" dirty="0" err="1">
                <a:solidFill>
                  <a:srgbClr val="272525"/>
                </a:solidFill>
                <a:latin typeface="DM Sans" pitchFamily="2" charset="-18"/>
                <a:ea typeface="Inter Bold" pitchFamily="34" charset="-122"/>
                <a:cs typeface="Inter Bold" pitchFamily="34" charset="-120"/>
              </a:rPr>
              <a:t>tirea</a:t>
            </a:r>
            <a:r>
              <a:rPr lang="en-US" sz="2200" b="1" dirty="0">
                <a:solidFill>
                  <a:srgbClr val="272525"/>
                </a:solidFill>
                <a:latin typeface="DM Sans" pitchFamily="2" charset="-18"/>
                <a:ea typeface="Inter Bold" pitchFamily="34" charset="-122"/>
                <a:cs typeface="Inter Bold" pitchFamily="34" charset="-120"/>
              </a:rPr>
              <a:t> </a:t>
            </a:r>
            <a:r>
              <a:rPr lang="ro-RO" sz="2200" b="1" dirty="0">
                <a:solidFill>
                  <a:srgbClr val="272525"/>
                </a:solidFill>
                <a:latin typeface="DM Sans" pitchFamily="2" charset="-18"/>
                <a:ea typeface="Inter Bold" pitchFamily="34" charset="-122"/>
                <a:cs typeface="Inter Bold" pitchFamily="34" charset="-120"/>
              </a:rPr>
              <a:t>r</a:t>
            </a:r>
            <a:r>
              <a:rPr lang="en-US" sz="2200" b="1" dirty="0" err="1">
                <a:solidFill>
                  <a:srgbClr val="272525"/>
                </a:solidFill>
                <a:latin typeface="DM Sans" pitchFamily="2" charset="-18"/>
                <a:ea typeface="Inter Bold" pitchFamily="34" charset="-122"/>
                <a:cs typeface="Inter Bold" pitchFamily="34" charset="-120"/>
              </a:rPr>
              <a:t>ăspunsul</a:t>
            </a:r>
            <a:r>
              <a:rPr lang="ro-RO" sz="2200" b="1" dirty="0">
                <a:solidFill>
                  <a:srgbClr val="272525"/>
                </a:solidFill>
                <a:latin typeface="DM Sans" pitchFamily="2" charset="-18"/>
                <a:ea typeface="Inter Bold" pitchFamily="34" charset="-122"/>
                <a:cs typeface="Inter Bold" pitchFamily="34" charset="-120"/>
              </a:rPr>
              <a:t>ui</a:t>
            </a:r>
            <a:endParaRPr lang="en-US" sz="2200" dirty="0"/>
          </a:p>
        </p:txBody>
      </p:sp>
      <p:sp>
        <p:nvSpPr>
          <p:cNvPr id="18" name="Text 6">
            <a:extLst>
              <a:ext uri="{FF2B5EF4-FFF2-40B4-BE49-F238E27FC236}">
                <a16:creationId xmlns:a16="http://schemas.microsoft.com/office/drawing/2014/main" id="{0C284CE9-E782-CC90-52F8-F6730BFCF03E}"/>
              </a:ext>
            </a:extLst>
          </p:cNvPr>
          <p:cNvSpPr/>
          <p:nvPr/>
        </p:nvSpPr>
        <p:spPr>
          <a:xfrm>
            <a:off x="2133660" y="5919826"/>
            <a:ext cx="619553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Serverul răspunde cu pagina sau cu un mesaj adecvat.</a:t>
            </a:r>
            <a:endParaRPr lang="en-US" sz="1750" dirty="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73FECC09-3448-A1A8-82FE-A79D5B392CCF}"/>
              </a:ext>
            </a:extLst>
          </p:cNvPr>
          <p:cNvGrpSpPr/>
          <p:nvPr/>
        </p:nvGrpSpPr>
        <p:grpSpPr>
          <a:xfrm>
            <a:off x="803374" y="6452337"/>
            <a:ext cx="1134070" cy="1360884"/>
            <a:chOff x="803374" y="6452337"/>
            <a:chExt cx="1134070" cy="1360884"/>
          </a:xfrm>
        </p:grpSpPr>
        <p:pic>
          <p:nvPicPr>
            <p:cNvPr id="16" name="Image 3" descr="preencoded.png">
              <a:extLst>
                <a:ext uri="{FF2B5EF4-FFF2-40B4-BE49-F238E27FC236}">
                  <a16:creationId xmlns:a16="http://schemas.microsoft.com/office/drawing/2014/main" id="{B2EB243A-5504-8EB2-67CB-D1286194546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03374" y="6452337"/>
              <a:ext cx="1134070" cy="1360884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BAC7CB9A-D8B7-83C0-131F-637491391081}"/>
                </a:ext>
              </a:extLst>
            </p:cNvPr>
            <p:cNvSpPr txBox="1"/>
            <p:nvPr/>
          </p:nvSpPr>
          <p:spPr>
            <a:xfrm>
              <a:off x="1164840" y="6871169"/>
              <a:ext cx="430306" cy="52322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ro-RO" sz="2800" b="1" dirty="0"/>
                <a:t>5</a:t>
              </a:r>
            </a:p>
          </p:txBody>
        </p:sp>
      </p:grpSp>
      <p:pic>
        <p:nvPicPr>
          <p:cNvPr id="21" name="Image 2" descr="preencoded.png">
            <a:extLst>
              <a:ext uri="{FF2B5EF4-FFF2-40B4-BE49-F238E27FC236}">
                <a16:creationId xmlns:a16="http://schemas.microsoft.com/office/drawing/2014/main" id="{D9428D75-E109-04FB-8FFE-B49090F5EB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2958" y="2691939"/>
            <a:ext cx="1134070" cy="136088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52093" y="1340882"/>
            <a:ext cx="3944183" cy="49303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850"/>
              </a:lnSpc>
              <a:buNone/>
            </a:pPr>
            <a:r>
              <a:rPr lang="en-US" sz="3100" b="1" dirty="0">
                <a:solidFill>
                  <a:srgbClr val="000000"/>
                </a:solidFill>
                <a:latin typeface="DM Sans" pitchFamily="2" charset="-18"/>
                <a:ea typeface="Inter Bold" pitchFamily="34" charset="-122"/>
                <a:cs typeface="Inter Bold" pitchFamily="34" charset="-120"/>
              </a:rPr>
              <a:t>Limbaje de Marcare</a:t>
            </a:r>
            <a:endParaRPr lang="en-US" sz="3100" dirty="0"/>
          </a:p>
        </p:txBody>
      </p:sp>
      <p:sp>
        <p:nvSpPr>
          <p:cNvPr id="3" name="Text 1"/>
          <p:cNvSpPr/>
          <p:nvPr/>
        </p:nvSpPr>
        <p:spPr>
          <a:xfrm>
            <a:off x="552093" y="2079951"/>
            <a:ext cx="5179576" cy="1448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10000"/>
              </a:lnSpc>
              <a:buNone/>
            </a:pPr>
            <a:r>
              <a:rPr lang="en-US" sz="200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HTML nu este un limbaj de programare, ci unul de </a:t>
            </a:r>
            <a:r>
              <a:rPr lang="en-US" sz="2000" dirty="0">
                <a:solidFill>
                  <a:srgbClr val="272525"/>
                </a:solidFill>
                <a:highlight>
                  <a:srgbClr val="E1C2C2"/>
                </a:highlight>
                <a:latin typeface="Inter" pitchFamily="34" charset="0"/>
                <a:ea typeface="Inter" pitchFamily="34" charset="-122"/>
                <a:cs typeface="Inter" pitchFamily="34" charset="-120"/>
              </a:rPr>
              <a:t>marcare</a:t>
            </a:r>
            <a:r>
              <a:rPr lang="en-US" sz="200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. Limbajele de marcare se bazează pe etichete (tag-uri) pentru a marca porțiuni de text.</a:t>
            </a:r>
            <a:endParaRPr lang="en-US" sz="2000" dirty="0"/>
          </a:p>
        </p:txBody>
      </p:sp>
      <p:sp>
        <p:nvSpPr>
          <p:cNvPr id="4" name="Text 2"/>
          <p:cNvSpPr/>
          <p:nvPr/>
        </p:nvSpPr>
        <p:spPr>
          <a:xfrm>
            <a:off x="552093" y="3689214"/>
            <a:ext cx="5179576" cy="52017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950"/>
              </a:lnSpc>
              <a:buNone/>
            </a:pPr>
            <a:r>
              <a:rPr lang="en-US" sz="2000" b="1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Exemple:</a:t>
            </a:r>
            <a:r>
              <a:rPr lang="en-US" sz="200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SGML, XML, MathML</a:t>
            </a:r>
            <a:endParaRPr lang="en-US" sz="2000" dirty="0"/>
          </a:p>
        </p:txBody>
      </p:sp>
      <p:sp>
        <p:nvSpPr>
          <p:cNvPr id="5" name="Text 3"/>
          <p:cNvSpPr/>
          <p:nvPr/>
        </p:nvSpPr>
        <p:spPr>
          <a:xfrm>
            <a:off x="552093" y="4408281"/>
            <a:ext cx="5179576" cy="1852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ct val="110000"/>
              </a:lnSpc>
            </a:pPr>
            <a:r>
              <a:rPr lang="en-US" sz="2000" dirty="0">
                <a:solidFill>
                  <a:srgbClr val="272525"/>
                </a:solidFill>
                <a:latin typeface="Inter" pitchFamily="34" charset="0"/>
                <a:ea typeface="Inter" pitchFamily="34" charset="-122"/>
              </a:rPr>
              <a:t>XML oferă flexibilitate în definirea etichetelor, care pot fi alese liber de editor. Pentru validare, documentele XML trebuie să corespundă specificațiilor DTD </a:t>
            </a:r>
            <a:r>
              <a:rPr lang="ro-RO" sz="2000" dirty="0">
                <a:solidFill>
                  <a:srgbClr val="272525"/>
                </a:solidFill>
                <a:latin typeface="Inter" pitchFamily="34" charset="0"/>
                <a:ea typeface="Inter" pitchFamily="34" charset="-122"/>
              </a:rPr>
              <a:t>(Document Type </a:t>
            </a:r>
            <a:r>
              <a:rPr lang="ro-RO" sz="2000" dirty="0" err="1">
                <a:solidFill>
                  <a:srgbClr val="272525"/>
                </a:solidFill>
                <a:latin typeface="Inter" pitchFamily="34" charset="0"/>
                <a:ea typeface="Inter" pitchFamily="34" charset="-122"/>
              </a:rPr>
              <a:t>Definition</a:t>
            </a:r>
            <a:r>
              <a:rPr lang="ro-RO" sz="2000" dirty="0">
                <a:solidFill>
                  <a:srgbClr val="272525"/>
                </a:solidFill>
                <a:latin typeface="Inter" pitchFamily="34" charset="0"/>
                <a:ea typeface="Inter" pitchFamily="34" charset="-122"/>
              </a:rPr>
              <a:t>) </a:t>
            </a:r>
            <a:r>
              <a:rPr lang="en-US" sz="2000" dirty="0" err="1">
                <a:solidFill>
                  <a:srgbClr val="272525"/>
                </a:solidFill>
                <a:latin typeface="Inter" pitchFamily="34" charset="0"/>
                <a:ea typeface="Inter" pitchFamily="34" charset="-122"/>
              </a:rPr>
              <a:t>sau</a:t>
            </a:r>
            <a:r>
              <a:rPr lang="en-US" sz="2000" dirty="0">
                <a:solidFill>
                  <a:srgbClr val="272525"/>
                </a:solidFill>
                <a:latin typeface="Inter" pitchFamily="34" charset="0"/>
                <a:ea typeface="Inter" pitchFamily="34" charset="-122"/>
              </a:rPr>
              <a:t> XML Schema.</a:t>
            </a:r>
          </a:p>
        </p:txBody>
      </p:sp>
      <p:pic>
        <p:nvPicPr>
          <p:cNvPr id="6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7868" y="-22174"/>
            <a:ext cx="8262532" cy="826253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11279" y="560308"/>
            <a:ext cx="6413063" cy="63496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DM Sans" pitchFamily="2" charset="-18"/>
                <a:ea typeface="Inter Bold" pitchFamily="34" charset="-122"/>
                <a:cs typeface="Inter Bold" pitchFamily="34" charset="-120"/>
              </a:rPr>
              <a:t>Evoluția Versiunilor HTML</a:t>
            </a:r>
            <a:endParaRPr lang="en-US" sz="4000" dirty="0"/>
          </a:p>
        </p:txBody>
      </p:sp>
      <p:sp>
        <p:nvSpPr>
          <p:cNvPr id="3" name="Shape 1"/>
          <p:cNvSpPr/>
          <p:nvPr/>
        </p:nvSpPr>
        <p:spPr>
          <a:xfrm>
            <a:off x="7303770" y="1601629"/>
            <a:ext cx="22860" cy="6067663"/>
          </a:xfrm>
          <a:prstGeom prst="roundRect">
            <a:avLst>
              <a:gd name="adj" fmla="val 373402"/>
            </a:avLst>
          </a:prstGeom>
          <a:solidFill>
            <a:srgbClr val="C0C1D7"/>
          </a:solidFill>
          <a:ln/>
        </p:spPr>
      </p:sp>
      <p:sp>
        <p:nvSpPr>
          <p:cNvPr id="4" name="Shape 2"/>
          <p:cNvSpPr/>
          <p:nvPr/>
        </p:nvSpPr>
        <p:spPr>
          <a:xfrm>
            <a:off x="6499860" y="1818799"/>
            <a:ext cx="609600" cy="22860"/>
          </a:xfrm>
          <a:prstGeom prst="roundRect">
            <a:avLst>
              <a:gd name="adj" fmla="val 373402"/>
            </a:avLst>
          </a:prstGeom>
          <a:solidFill>
            <a:srgbClr val="C0C1D7"/>
          </a:solidFill>
          <a:ln/>
        </p:spPr>
      </p:sp>
      <p:sp>
        <p:nvSpPr>
          <p:cNvPr id="5" name="Shape 3"/>
          <p:cNvSpPr/>
          <p:nvPr/>
        </p:nvSpPr>
        <p:spPr>
          <a:xfrm>
            <a:off x="7086600" y="1601629"/>
            <a:ext cx="457200" cy="457200"/>
          </a:xfrm>
          <a:prstGeom prst="roundRect">
            <a:avLst>
              <a:gd name="adj" fmla="val 18670"/>
            </a:avLst>
          </a:prstGeom>
          <a:solidFill>
            <a:srgbClr val="DADBF1"/>
          </a:solidFill>
          <a:ln w="7620">
            <a:solidFill>
              <a:srgbClr val="C0C1D7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7162800" y="1639729"/>
            <a:ext cx="304800" cy="3810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00"/>
              </a:lnSpc>
              <a:buNone/>
            </a:pPr>
            <a:r>
              <a:rPr lang="en-US" sz="2000" b="1" dirty="0">
                <a:solidFill>
                  <a:srgbClr val="272525"/>
                </a:solidFill>
                <a:latin typeface="Inter" panose="020B0604020202020204" charset="0"/>
                <a:ea typeface="Inter" panose="020B0604020202020204" charset="0"/>
                <a:cs typeface="Inter Bold" pitchFamily="34" charset="-120"/>
              </a:rPr>
              <a:t>1</a:t>
            </a:r>
            <a:endParaRPr lang="en-US" sz="2000" dirty="0">
              <a:latin typeface="Inter" panose="020B0604020202020204" charset="0"/>
              <a:ea typeface="Inter" panose="020B0604020202020204" charset="0"/>
            </a:endParaRPr>
          </a:p>
        </p:txBody>
      </p:sp>
      <p:sp>
        <p:nvSpPr>
          <p:cNvPr id="7" name="Text 5"/>
          <p:cNvSpPr/>
          <p:nvPr/>
        </p:nvSpPr>
        <p:spPr>
          <a:xfrm>
            <a:off x="3758684" y="1671399"/>
            <a:ext cx="2540437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500"/>
              </a:lnSpc>
              <a:buNone/>
            </a:pPr>
            <a:r>
              <a:rPr lang="en-US" sz="2000" b="1" dirty="0">
                <a:solidFill>
                  <a:srgbClr val="272525"/>
                </a:solidFill>
                <a:latin typeface="Inter" panose="020B0604020202020204" charset="0"/>
                <a:ea typeface="Inter" panose="020B0604020202020204" charset="0"/>
                <a:cs typeface="Inter Bold" pitchFamily="34" charset="-120"/>
              </a:rPr>
              <a:t>1995 - HTML 2.0</a:t>
            </a:r>
            <a:endParaRPr lang="en-US" sz="2000" dirty="0">
              <a:latin typeface="Inter" panose="020B0604020202020204" charset="0"/>
              <a:ea typeface="Inter" panose="020B0604020202020204" charset="0"/>
            </a:endParaRPr>
          </a:p>
        </p:txBody>
      </p:sp>
      <p:sp>
        <p:nvSpPr>
          <p:cNvPr id="8" name="Text 6"/>
          <p:cNvSpPr/>
          <p:nvPr/>
        </p:nvSpPr>
        <p:spPr>
          <a:xfrm>
            <a:off x="711279" y="2110859"/>
            <a:ext cx="5587841" cy="32516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550"/>
              </a:lnSpc>
              <a:buNone/>
            </a:pPr>
            <a:r>
              <a:rPr lang="en-US" sz="2000" dirty="0">
                <a:solidFill>
                  <a:srgbClr val="272525"/>
                </a:solidFill>
                <a:latin typeface="Inter" panose="020B0604020202020204" charset="0"/>
                <a:ea typeface="Inter" panose="020B0604020202020204" charset="0"/>
                <a:cs typeface="Inter" pitchFamily="34" charset="-120"/>
              </a:rPr>
              <a:t>Prima versiune oficială a limbajului HTML.</a:t>
            </a:r>
            <a:endParaRPr lang="en-US" sz="2000" dirty="0">
              <a:latin typeface="Inter" panose="020B0604020202020204" charset="0"/>
              <a:ea typeface="Inter" panose="020B0604020202020204" charset="0"/>
            </a:endParaRPr>
          </a:p>
        </p:txBody>
      </p:sp>
      <p:sp>
        <p:nvSpPr>
          <p:cNvPr id="9" name="Shape 7"/>
          <p:cNvSpPr/>
          <p:nvPr/>
        </p:nvSpPr>
        <p:spPr>
          <a:xfrm>
            <a:off x="7520940" y="3037999"/>
            <a:ext cx="609600" cy="22860"/>
          </a:xfrm>
          <a:prstGeom prst="roundRect">
            <a:avLst>
              <a:gd name="adj" fmla="val 373402"/>
            </a:avLst>
          </a:prstGeom>
          <a:solidFill>
            <a:srgbClr val="C0C1D7"/>
          </a:solidFill>
          <a:ln/>
        </p:spPr>
      </p:sp>
      <p:sp>
        <p:nvSpPr>
          <p:cNvPr id="10" name="Shape 8"/>
          <p:cNvSpPr/>
          <p:nvPr/>
        </p:nvSpPr>
        <p:spPr>
          <a:xfrm>
            <a:off x="7086600" y="2820829"/>
            <a:ext cx="457200" cy="457200"/>
          </a:xfrm>
          <a:prstGeom prst="roundRect">
            <a:avLst>
              <a:gd name="adj" fmla="val 18670"/>
            </a:avLst>
          </a:prstGeom>
          <a:solidFill>
            <a:srgbClr val="DADBF1"/>
          </a:solidFill>
          <a:ln w="7620">
            <a:solidFill>
              <a:srgbClr val="C0C1D7"/>
            </a:solidFill>
            <a:prstDash val="solid"/>
          </a:ln>
        </p:spPr>
      </p:sp>
      <p:sp>
        <p:nvSpPr>
          <p:cNvPr id="11" name="Text 9"/>
          <p:cNvSpPr/>
          <p:nvPr/>
        </p:nvSpPr>
        <p:spPr>
          <a:xfrm>
            <a:off x="7162800" y="2858929"/>
            <a:ext cx="304800" cy="3810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00"/>
              </a:lnSpc>
              <a:buNone/>
            </a:pPr>
            <a:r>
              <a:rPr lang="en-US" sz="2000" b="1" dirty="0">
                <a:solidFill>
                  <a:srgbClr val="272525"/>
                </a:solidFill>
                <a:latin typeface="Inter" panose="020B0604020202020204" charset="0"/>
                <a:ea typeface="Inter" panose="020B0604020202020204" charset="0"/>
                <a:cs typeface="Inter Bold" pitchFamily="34" charset="-120"/>
              </a:rPr>
              <a:t>2</a:t>
            </a:r>
            <a:endParaRPr lang="en-US" sz="2000" dirty="0">
              <a:latin typeface="Inter" panose="020B0604020202020204" charset="0"/>
              <a:ea typeface="Inter" panose="020B0604020202020204" charset="0"/>
            </a:endParaRPr>
          </a:p>
        </p:txBody>
      </p:sp>
      <p:sp>
        <p:nvSpPr>
          <p:cNvPr id="12" name="Text 10"/>
          <p:cNvSpPr/>
          <p:nvPr/>
        </p:nvSpPr>
        <p:spPr>
          <a:xfrm>
            <a:off x="8331279" y="2890599"/>
            <a:ext cx="2540437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b="1" dirty="0">
                <a:solidFill>
                  <a:srgbClr val="272525"/>
                </a:solidFill>
                <a:latin typeface="Inter" panose="020B0604020202020204" charset="0"/>
                <a:ea typeface="Inter" panose="020B0604020202020204" charset="0"/>
                <a:cs typeface="Inter Bold" pitchFamily="34" charset="-120"/>
              </a:rPr>
              <a:t>1997 - HTML 3.2</a:t>
            </a:r>
            <a:endParaRPr lang="en-US" sz="2000" dirty="0">
              <a:latin typeface="Inter" panose="020B0604020202020204" charset="0"/>
              <a:ea typeface="Inter" panose="020B0604020202020204" charset="0"/>
            </a:endParaRPr>
          </a:p>
        </p:txBody>
      </p:sp>
      <p:sp>
        <p:nvSpPr>
          <p:cNvPr id="13" name="Text 11"/>
          <p:cNvSpPr/>
          <p:nvPr/>
        </p:nvSpPr>
        <p:spPr>
          <a:xfrm>
            <a:off x="8331279" y="3330059"/>
            <a:ext cx="5587841" cy="32516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00" dirty="0">
                <a:solidFill>
                  <a:srgbClr val="272525"/>
                </a:solidFill>
                <a:latin typeface="Inter" panose="020B0604020202020204" charset="0"/>
                <a:ea typeface="Inter" panose="020B0604020202020204" charset="0"/>
                <a:cs typeface="Inter" pitchFamily="34" charset="-120"/>
              </a:rPr>
              <a:t>Prima versiune elaborată de Consorțiul W3C.</a:t>
            </a:r>
            <a:endParaRPr lang="en-US" sz="2000" dirty="0">
              <a:latin typeface="Inter" panose="020B0604020202020204" charset="0"/>
              <a:ea typeface="Inter" panose="020B0604020202020204" charset="0"/>
            </a:endParaRPr>
          </a:p>
        </p:txBody>
      </p:sp>
      <p:sp>
        <p:nvSpPr>
          <p:cNvPr id="14" name="Shape 12"/>
          <p:cNvSpPr/>
          <p:nvPr/>
        </p:nvSpPr>
        <p:spPr>
          <a:xfrm>
            <a:off x="6499860" y="4088963"/>
            <a:ext cx="609600" cy="22860"/>
          </a:xfrm>
          <a:prstGeom prst="roundRect">
            <a:avLst>
              <a:gd name="adj" fmla="val 373402"/>
            </a:avLst>
          </a:prstGeom>
          <a:solidFill>
            <a:srgbClr val="C0C1D7"/>
          </a:solidFill>
          <a:ln/>
        </p:spPr>
      </p:sp>
      <p:sp>
        <p:nvSpPr>
          <p:cNvPr id="15" name="Shape 13"/>
          <p:cNvSpPr/>
          <p:nvPr/>
        </p:nvSpPr>
        <p:spPr>
          <a:xfrm>
            <a:off x="7086600" y="3871793"/>
            <a:ext cx="457200" cy="457200"/>
          </a:xfrm>
          <a:prstGeom prst="roundRect">
            <a:avLst>
              <a:gd name="adj" fmla="val 18670"/>
            </a:avLst>
          </a:prstGeom>
          <a:solidFill>
            <a:srgbClr val="DADBF1"/>
          </a:solidFill>
          <a:ln w="7620">
            <a:solidFill>
              <a:srgbClr val="C0C1D7"/>
            </a:solidFill>
            <a:prstDash val="solid"/>
          </a:ln>
        </p:spPr>
      </p:sp>
      <p:sp>
        <p:nvSpPr>
          <p:cNvPr id="16" name="Text 14"/>
          <p:cNvSpPr/>
          <p:nvPr/>
        </p:nvSpPr>
        <p:spPr>
          <a:xfrm>
            <a:off x="7162800" y="3909893"/>
            <a:ext cx="304800" cy="3810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00"/>
              </a:lnSpc>
              <a:buNone/>
            </a:pPr>
            <a:r>
              <a:rPr lang="en-US" sz="2000" b="1" dirty="0">
                <a:solidFill>
                  <a:srgbClr val="272525"/>
                </a:solidFill>
                <a:latin typeface="Inter" panose="020B0604020202020204" charset="0"/>
                <a:ea typeface="Inter" panose="020B0604020202020204" charset="0"/>
                <a:cs typeface="Inter Bold" pitchFamily="34" charset="-120"/>
              </a:rPr>
              <a:t>3</a:t>
            </a:r>
            <a:endParaRPr lang="en-US" sz="2000" dirty="0">
              <a:latin typeface="Inter" panose="020B0604020202020204" charset="0"/>
              <a:ea typeface="Inter" panose="020B0604020202020204" charset="0"/>
            </a:endParaRPr>
          </a:p>
        </p:txBody>
      </p:sp>
      <p:sp>
        <p:nvSpPr>
          <p:cNvPr id="17" name="Text 15"/>
          <p:cNvSpPr/>
          <p:nvPr/>
        </p:nvSpPr>
        <p:spPr>
          <a:xfrm>
            <a:off x="3758684" y="3941564"/>
            <a:ext cx="2540437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500"/>
              </a:lnSpc>
              <a:buNone/>
            </a:pPr>
            <a:r>
              <a:rPr lang="en-US" sz="2000" b="1" dirty="0">
                <a:solidFill>
                  <a:srgbClr val="272525"/>
                </a:solidFill>
                <a:latin typeface="Inter" panose="020B0604020202020204" charset="0"/>
                <a:ea typeface="Inter" panose="020B0604020202020204" charset="0"/>
                <a:cs typeface="Inter Bold" pitchFamily="34" charset="-120"/>
              </a:rPr>
              <a:t>1997 - HTML 4.0</a:t>
            </a:r>
            <a:endParaRPr lang="en-US" sz="2000" dirty="0">
              <a:latin typeface="Inter" panose="020B0604020202020204" charset="0"/>
              <a:ea typeface="Inter" panose="020B0604020202020204" charset="0"/>
            </a:endParaRPr>
          </a:p>
        </p:txBody>
      </p:sp>
      <p:sp>
        <p:nvSpPr>
          <p:cNvPr id="18" name="Text 16"/>
          <p:cNvSpPr/>
          <p:nvPr/>
        </p:nvSpPr>
        <p:spPr>
          <a:xfrm>
            <a:off x="711279" y="4381024"/>
            <a:ext cx="5587841" cy="32516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550"/>
              </a:lnSpc>
              <a:buNone/>
            </a:pPr>
            <a:r>
              <a:rPr lang="en-US" sz="2000" dirty="0">
                <a:solidFill>
                  <a:srgbClr val="272525"/>
                </a:solidFill>
                <a:latin typeface="Inter" panose="020B0604020202020204" charset="0"/>
                <a:ea typeface="Inter" panose="020B0604020202020204" charset="0"/>
                <a:cs typeface="Inter" pitchFamily="34" charset="-120"/>
              </a:rPr>
              <a:t>Recomandări elaborate la sfârșitul anului.</a:t>
            </a:r>
            <a:endParaRPr lang="en-US" sz="2000" dirty="0">
              <a:latin typeface="Inter" panose="020B0604020202020204" charset="0"/>
              <a:ea typeface="Inter" panose="020B0604020202020204" charset="0"/>
            </a:endParaRPr>
          </a:p>
        </p:txBody>
      </p:sp>
      <p:sp>
        <p:nvSpPr>
          <p:cNvPr id="19" name="Shape 17"/>
          <p:cNvSpPr/>
          <p:nvPr/>
        </p:nvSpPr>
        <p:spPr>
          <a:xfrm>
            <a:off x="7520940" y="5139928"/>
            <a:ext cx="609600" cy="22860"/>
          </a:xfrm>
          <a:prstGeom prst="roundRect">
            <a:avLst>
              <a:gd name="adj" fmla="val 373402"/>
            </a:avLst>
          </a:prstGeom>
          <a:solidFill>
            <a:srgbClr val="C0C1D7"/>
          </a:solidFill>
          <a:ln/>
        </p:spPr>
      </p:sp>
      <p:sp>
        <p:nvSpPr>
          <p:cNvPr id="20" name="Shape 18"/>
          <p:cNvSpPr/>
          <p:nvPr/>
        </p:nvSpPr>
        <p:spPr>
          <a:xfrm>
            <a:off x="7086600" y="4922758"/>
            <a:ext cx="457200" cy="457200"/>
          </a:xfrm>
          <a:prstGeom prst="roundRect">
            <a:avLst>
              <a:gd name="adj" fmla="val 18670"/>
            </a:avLst>
          </a:prstGeom>
          <a:solidFill>
            <a:srgbClr val="DADBF1"/>
          </a:solidFill>
          <a:ln w="7620">
            <a:solidFill>
              <a:srgbClr val="C0C1D7"/>
            </a:solidFill>
            <a:prstDash val="solid"/>
          </a:ln>
        </p:spPr>
      </p:sp>
      <p:sp>
        <p:nvSpPr>
          <p:cNvPr id="21" name="Text 19"/>
          <p:cNvSpPr/>
          <p:nvPr/>
        </p:nvSpPr>
        <p:spPr>
          <a:xfrm>
            <a:off x="7162800" y="4960858"/>
            <a:ext cx="304800" cy="3810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00"/>
              </a:lnSpc>
              <a:buNone/>
            </a:pPr>
            <a:r>
              <a:rPr lang="en-US" sz="2000" b="1" dirty="0">
                <a:solidFill>
                  <a:srgbClr val="272525"/>
                </a:solidFill>
                <a:latin typeface="Inter" panose="020B0604020202020204" charset="0"/>
                <a:ea typeface="Inter" panose="020B0604020202020204" charset="0"/>
                <a:cs typeface="Inter Bold" pitchFamily="34" charset="-120"/>
              </a:rPr>
              <a:t>4</a:t>
            </a:r>
            <a:endParaRPr lang="en-US" sz="2000" dirty="0">
              <a:latin typeface="Inter" panose="020B0604020202020204" charset="0"/>
              <a:ea typeface="Inter" panose="020B0604020202020204" charset="0"/>
            </a:endParaRPr>
          </a:p>
        </p:txBody>
      </p:sp>
      <p:sp>
        <p:nvSpPr>
          <p:cNvPr id="22" name="Text 20"/>
          <p:cNvSpPr/>
          <p:nvPr/>
        </p:nvSpPr>
        <p:spPr>
          <a:xfrm>
            <a:off x="8331279" y="4992529"/>
            <a:ext cx="2540437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b="1" dirty="0">
                <a:solidFill>
                  <a:srgbClr val="272525"/>
                </a:solidFill>
                <a:latin typeface="Inter" panose="020B0604020202020204" charset="0"/>
                <a:ea typeface="Inter" panose="020B0604020202020204" charset="0"/>
                <a:cs typeface="Inter Bold" pitchFamily="34" charset="-120"/>
              </a:rPr>
              <a:t>2000 - HTML 4.01</a:t>
            </a:r>
            <a:endParaRPr lang="en-US" sz="2000" dirty="0">
              <a:latin typeface="Inter" panose="020B0604020202020204" charset="0"/>
              <a:ea typeface="Inter" panose="020B0604020202020204" charset="0"/>
            </a:endParaRPr>
          </a:p>
        </p:txBody>
      </p:sp>
      <p:sp>
        <p:nvSpPr>
          <p:cNvPr id="23" name="Text 21"/>
          <p:cNvSpPr/>
          <p:nvPr/>
        </p:nvSpPr>
        <p:spPr>
          <a:xfrm>
            <a:off x="8331279" y="5431988"/>
            <a:ext cx="5587841" cy="650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00" dirty="0">
                <a:solidFill>
                  <a:srgbClr val="272525"/>
                </a:solidFill>
                <a:latin typeface="Inter" panose="020B0604020202020204" charset="0"/>
                <a:ea typeface="Inter" panose="020B0604020202020204" charset="0"/>
                <a:cs typeface="Inter" pitchFamily="34" charset="-120"/>
              </a:rPr>
              <a:t>Adoptat ca standard ISO/IEC, cea mai lungă existență până în 2014.</a:t>
            </a:r>
            <a:endParaRPr lang="en-US" sz="2000" dirty="0">
              <a:latin typeface="Inter" panose="020B0604020202020204" charset="0"/>
              <a:ea typeface="Inter" panose="020B0604020202020204" charset="0"/>
            </a:endParaRPr>
          </a:p>
        </p:txBody>
      </p:sp>
      <p:sp>
        <p:nvSpPr>
          <p:cNvPr id="24" name="Shape 22"/>
          <p:cNvSpPr/>
          <p:nvPr/>
        </p:nvSpPr>
        <p:spPr>
          <a:xfrm>
            <a:off x="6499860" y="6190893"/>
            <a:ext cx="609600" cy="22860"/>
          </a:xfrm>
          <a:prstGeom prst="roundRect">
            <a:avLst>
              <a:gd name="adj" fmla="val 373402"/>
            </a:avLst>
          </a:prstGeom>
          <a:solidFill>
            <a:srgbClr val="C0C1D7"/>
          </a:solidFill>
          <a:ln/>
        </p:spPr>
      </p:sp>
      <p:sp>
        <p:nvSpPr>
          <p:cNvPr id="25" name="Shape 23"/>
          <p:cNvSpPr/>
          <p:nvPr/>
        </p:nvSpPr>
        <p:spPr>
          <a:xfrm>
            <a:off x="7086600" y="5973723"/>
            <a:ext cx="457200" cy="457200"/>
          </a:xfrm>
          <a:prstGeom prst="roundRect">
            <a:avLst>
              <a:gd name="adj" fmla="val 18670"/>
            </a:avLst>
          </a:prstGeom>
          <a:solidFill>
            <a:srgbClr val="DADBF1"/>
          </a:solidFill>
          <a:ln w="7620">
            <a:solidFill>
              <a:srgbClr val="C0C1D7"/>
            </a:solidFill>
            <a:prstDash val="solid"/>
          </a:ln>
        </p:spPr>
      </p:sp>
      <p:sp>
        <p:nvSpPr>
          <p:cNvPr id="26" name="Text 24"/>
          <p:cNvSpPr/>
          <p:nvPr/>
        </p:nvSpPr>
        <p:spPr>
          <a:xfrm>
            <a:off x="7162800" y="6011823"/>
            <a:ext cx="304800" cy="3810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00"/>
              </a:lnSpc>
              <a:buNone/>
            </a:pPr>
            <a:r>
              <a:rPr lang="en-US" sz="2000" b="1" dirty="0">
                <a:solidFill>
                  <a:srgbClr val="272525"/>
                </a:solidFill>
                <a:latin typeface="Inter" panose="020B0604020202020204" charset="0"/>
                <a:ea typeface="Inter" panose="020B0604020202020204" charset="0"/>
                <a:cs typeface="Inter Bold" pitchFamily="34" charset="-120"/>
              </a:rPr>
              <a:t>5</a:t>
            </a:r>
            <a:endParaRPr lang="en-US" sz="2000" dirty="0">
              <a:latin typeface="Inter" panose="020B0604020202020204" charset="0"/>
              <a:ea typeface="Inter" panose="020B0604020202020204" charset="0"/>
            </a:endParaRPr>
          </a:p>
        </p:txBody>
      </p:sp>
      <p:sp>
        <p:nvSpPr>
          <p:cNvPr id="27" name="Text 25"/>
          <p:cNvSpPr/>
          <p:nvPr/>
        </p:nvSpPr>
        <p:spPr>
          <a:xfrm>
            <a:off x="3758684" y="6043493"/>
            <a:ext cx="2540437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500"/>
              </a:lnSpc>
              <a:buNone/>
            </a:pPr>
            <a:r>
              <a:rPr lang="en-US" sz="2000" b="1" dirty="0">
                <a:solidFill>
                  <a:srgbClr val="272525"/>
                </a:solidFill>
                <a:latin typeface="Inter" panose="020B0604020202020204" charset="0"/>
                <a:ea typeface="Inter" panose="020B0604020202020204" charset="0"/>
                <a:cs typeface="Inter Bold" pitchFamily="34" charset="-120"/>
              </a:rPr>
              <a:t>2014 - HTML5</a:t>
            </a:r>
            <a:endParaRPr lang="en-US" sz="2000" dirty="0">
              <a:latin typeface="Inter" panose="020B0604020202020204" charset="0"/>
              <a:ea typeface="Inter" panose="020B0604020202020204" charset="0"/>
            </a:endParaRPr>
          </a:p>
        </p:txBody>
      </p:sp>
      <p:sp>
        <p:nvSpPr>
          <p:cNvPr id="28" name="Text 26"/>
          <p:cNvSpPr/>
          <p:nvPr/>
        </p:nvSpPr>
        <p:spPr>
          <a:xfrm>
            <a:off x="711279" y="6482953"/>
            <a:ext cx="5587841" cy="650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2550"/>
              </a:lnSpc>
              <a:buNone/>
            </a:pPr>
            <a:r>
              <a:rPr lang="en-US" sz="2000" dirty="0">
                <a:solidFill>
                  <a:srgbClr val="272525"/>
                </a:solidFill>
                <a:latin typeface="Inter" panose="020B0604020202020204" charset="0"/>
                <a:ea typeface="Inter" panose="020B0604020202020204" charset="0"/>
                <a:cs typeface="Inter" pitchFamily="34" charset="-120"/>
              </a:rPr>
              <a:t>Recomandări publicate de W3C, urmate rapid de versiunile 5.1 și 5.2.</a:t>
            </a:r>
            <a:endParaRPr lang="en-US" sz="2000" dirty="0">
              <a:latin typeface="Inter" panose="020B0604020202020204" charset="0"/>
              <a:ea typeface="Inter" panose="020B060402020202020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585198"/>
            <a:ext cx="8307348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000000"/>
                </a:solidFill>
                <a:latin typeface="DM Sans" pitchFamily="2" charset="-18"/>
                <a:ea typeface="Inter Bold" pitchFamily="34" charset="-122"/>
                <a:cs typeface="Inter Bold" pitchFamily="34" charset="-120"/>
              </a:rPr>
              <a:t>Declarații de Tip de Document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670" y="2579538"/>
            <a:ext cx="130428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200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Toate versiunile HTML anterioare HTML5 trebuie să se conformeze unor definiții DTD. Declarația comunică navigatorului ce definiții să utilizeze pentru redarea corectă.</a:t>
            </a:r>
            <a:endParaRPr lang="en-US" sz="2000" dirty="0"/>
          </a:p>
        </p:txBody>
      </p:sp>
      <p:sp>
        <p:nvSpPr>
          <p:cNvPr id="4" name="Shape 2"/>
          <p:cNvSpPr/>
          <p:nvPr/>
        </p:nvSpPr>
        <p:spPr>
          <a:xfrm>
            <a:off x="793790" y="3728561"/>
            <a:ext cx="4196358" cy="2915722"/>
          </a:xfrm>
          <a:prstGeom prst="roundRect">
            <a:avLst>
              <a:gd name="adj" fmla="val 3267"/>
            </a:avLst>
          </a:prstGeom>
          <a:solidFill>
            <a:srgbClr val="FFFFFF"/>
          </a:solidFill>
          <a:ln w="30480">
            <a:solidFill>
              <a:srgbClr val="C0C1D7"/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1051084" y="398585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000" b="1" dirty="0">
                <a:solidFill>
                  <a:srgbClr val="272525"/>
                </a:solidFill>
                <a:latin typeface="DM Sans" pitchFamily="2" charset="-18"/>
                <a:ea typeface="Inter Bold" pitchFamily="34" charset="-122"/>
                <a:cs typeface="Inter Bold" pitchFamily="34" charset="-120"/>
              </a:rPr>
              <a:t>HTML 4.01 Strict</a:t>
            </a:r>
            <a:endParaRPr lang="en-US" sz="2000" dirty="0"/>
          </a:p>
        </p:txBody>
      </p:sp>
      <p:sp>
        <p:nvSpPr>
          <p:cNvPr id="6" name="Shape 4"/>
          <p:cNvSpPr/>
          <p:nvPr/>
        </p:nvSpPr>
        <p:spPr>
          <a:xfrm>
            <a:off x="1051084" y="4595336"/>
            <a:ext cx="3681770" cy="1791652"/>
          </a:xfrm>
          <a:prstGeom prst="roundRect">
            <a:avLst>
              <a:gd name="adj" fmla="val 5317"/>
            </a:avLst>
          </a:prstGeom>
          <a:solidFill>
            <a:srgbClr val="F2F2F2"/>
          </a:solidFill>
          <a:ln/>
        </p:spPr>
      </p:sp>
      <p:sp>
        <p:nvSpPr>
          <p:cNvPr id="7" name="Shape 5"/>
          <p:cNvSpPr/>
          <p:nvPr/>
        </p:nvSpPr>
        <p:spPr>
          <a:xfrm>
            <a:off x="911126" y="4595336"/>
            <a:ext cx="3961685" cy="1791652"/>
          </a:xfrm>
          <a:prstGeom prst="roundRect">
            <a:avLst>
              <a:gd name="adj" fmla="val 1899"/>
            </a:avLst>
          </a:prstGeom>
          <a:solidFill>
            <a:srgbClr val="F2F2F2"/>
          </a:solidFill>
          <a:ln/>
        </p:spPr>
      </p:sp>
      <p:sp>
        <p:nvSpPr>
          <p:cNvPr id="8" name="Text 6"/>
          <p:cNvSpPr/>
          <p:nvPr/>
        </p:nvSpPr>
        <p:spPr>
          <a:xfrm>
            <a:off x="911126" y="4552771"/>
            <a:ext cx="3961685" cy="18767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2000" dirty="0">
                <a:solidFill>
                  <a:srgbClr val="272525"/>
                </a:solidFill>
                <a:highlight>
                  <a:srgbClr val="F2F2F2"/>
                </a:highlight>
                <a:latin typeface="Consolas" pitchFamily="34" charset="0"/>
                <a:ea typeface="Consolas" pitchFamily="34" charset="-122"/>
                <a:cs typeface="Consolas" pitchFamily="34" charset="-120"/>
              </a:rPr>
              <a:t>&lt;!DOCTYPE HTML PUBLIC "-//W3C//DTD HTML 4.01//EN""http://www.w3.org/TR/html4/strict.dtd"&gt;</a:t>
            </a:r>
            <a:endParaRPr lang="en-US" sz="2000" dirty="0"/>
          </a:p>
        </p:txBody>
      </p:sp>
      <p:sp>
        <p:nvSpPr>
          <p:cNvPr id="9" name="Shape 7"/>
          <p:cNvSpPr/>
          <p:nvPr/>
        </p:nvSpPr>
        <p:spPr>
          <a:xfrm>
            <a:off x="5216962" y="3728561"/>
            <a:ext cx="4196358" cy="2915722"/>
          </a:xfrm>
          <a:prstGeom prst="roundRect">
            <a:avLst>
              <a:gd name="adj" fmla="val 3267"/>
            </a:avLst>
          </a:prstGeom>
          <a:solidFill>
            <a:srgbClr val="FFFFFF"/>
          </a:solidFill>
          <a:ln w="30480">
            <a:solidFill>
              <a:srgbClr val="C0C1D7"/>
            </a:solidFill>
            <a:prstDash val="solid"/>
          </a:ln>
        </p:spPr>
      </p:sp>
      <p:sp>
        <p:nvSpPr>
          <p:cNvPr id="10" name="Text 8"/>
          <p:cNvSpPr/>
          <p:nvPr/>
        </p:nvSpPr>
        <p:spPr>
          <a:xfrm>
            <a:off x="5474256" y="398585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000" b="1" dirty="0">
                <a:solidFill>
                  <a:srgbClr val="272525"/>
                </a:solidFill>
                <a:latin typeface="DM Sans" pitchFamily="2" charset="-18"/>
                <a:ea typeface="Inter Bold" pitchFamily="34" charset="-122"/>
                <a:cs typeface="Inter Bold" pitchFamily="34" charset="-120"/>
              </a:rPr>
              <a:t>XHTML 1.1</a:t>
            </a:r>
            <a:endParaRPr lang="en-US" sz="2000" dirty="0"/>
          </a:p>
        </p:txBody>
      </p:sp>
      <p:sp>
        <p:nvSpPr>
          <p:cNvPr id="11" name="Shape 9"/>
          <p:cNvSpPr/>
          <p:nvPr/>
        </p:nvSpPr>
        <p:spPr>
          <a:xfrm>
            <a:off x="5474256" y="4595336"/>
            <a:ext cx="3681770" cy="1791652"/>
          </a:xfrm>
          <a:prstGeom prst="roundRect">
            <a:avLst>
              <a:gd name="adj" fmla="val 5317"/>
            </a:avLst>
          </a:prstGeom>
          <a:solidFill>
            <a:srgbClr val="F2F2F2"/>
          </a:solidFill>
          <a:ln/>
        </p:spPr>
      </p:sp>
      <p:sp>
        <p:nvSpPr>
          <p:cNvPr id="12" name="Shape 10"/>
          <p:cNvSpPr/>
          <p:nvPr/>
        </p:nvSpPr>
        <p:spPr>
          <a:xfrm>
            <a:off x="5266611" y="4552771"/>
            <a:ext cx="4146709" cy="1791652"/>
          </a:xfrm>
          <a:prstGeom prst="roundRect">
            <a:avLst>
              <a:gd name="adj" fmla="val 1899"/>
            </a:avLst>
          </a:prstGeom>
          <a:solidFill>
            <a:srgbClr val="F2F2F2"/>
          </a:solidFill>
          <a:ln/>
        </p:spPr>
      </p:sp>
      <p:sp>
        <p:nvSpPr>
          <p:cNvPr id="13" name="Text 11"/>
          <p:cNvSpPr/>
          <p:nvPr/>
        </p:nvSpPr>
        <p:spPr>
          <a:xfrm>
            <a:off x="5401446" y="4563249"/>
            <a:ext cx="3992705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2000" dirty="0">
                <a:solidFill>
                  <a:srgbClr val="272525"/>
                </a:solidFill>
                <a:highlight>
                  <a:srgbClr val="F2F2F2"/>
                </a:highlight>
                <a:latin typeface="Consolas" pitchFamily="34" charset="0"/>
                <a:ea typeface="Consolas" pitchFamily="34" charset="-122"/>
                <a:cs typeface="Consolas" pitchFamily="34" charset="-120"/>
              </a:rPr>
              <a:t>&lt;!DOCTYPE html PUBLIC "-//W3C//DTD XHTML 1.1//EN""http://www.w3.org/TR/xhtml11/DTD/xhtml11.dtd"&gt;</a:t>
            </a:r>
            <a:endParaRPr lang="en-US" sz="2000" dirty="0"/>
          </a:p>
        </p:txBody>
      </p:sp>
      <p:sp>
        <p:nvSpPr>
          <p:cNvPr id="14" name="Shape 12"/>
          <p:cNvSpPr/>
          <p:nvPr/>
        </p:nvSpPr>
        <p:spPr>
          <a:xfrm>
            <a:off x="9640133" y="3728561"/>
            <a:ext cx="4196358" cy="2915722"/>
          </a:xfrm>
          <a:prstGeom prst="roundRect">
            <a:avLst>
              <a:gd name="adj" fmla="val 3267"/>
            </a:avLst>
          </a:prstGeom>
          <a:solidFill>
            <a:srgbClr val="FFFFFF"/>
          </a:solidFill>
          <a:ln w="30480">
            <a:solidFill>
              <a:srgbClr val="C0C1D7"/>
            </a:solidFill>
            <a:prstDash val="solid"/>
          </a:ln>
        </p:spPr>
      </p:sp>
      <p:sp>
        <p:nvSpPr>
          <p:cNvPr id="15" name="Text 13"/>
          <p:cNvSpPr/>
          <p:nvPr/>
        </p:nvSpPr>
        <p:spPr>
          <a:xfrm>
            <a:off x="9897427" y="398585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000" b="1" dirty="0">
                <a:solidFill>
                  <a:srgbClr val="272525"/>
                </a:solidFill>
                <a:latin typeface="DM Sans" pitchFamily="2" charset="-18"/>
                <a:ea typeface="Inter Bold" pitchFamily="34" charset="-122"/>
                <a:cs typeface="Inter Bold" pitchFamily="34" charset="-120"/>
              </a:rPr>
              <a:t>HTML5</a:t>
            </a:r>
            <a:endParaRPr lang="en-US" sz="2000" dirty="0"/>
          </a:p>
        </p:txBody>
      </p:sp>
      <p:sp>
        <p:nvSpPr>
          <p:cNvPr id="16" name="Shape 14"/>
          <p:cNvSpPr/>
          <p:nvPr/>
        </p:nvSpPr>
        <p:spPr>
          <a:xfrm>
            <a:off x="9897427" y="4595336"/>
            <a:ext cx="3681770" cy="702945"/>
          </a:xfrm>
          <a:prstGeom prst="roundRect">
            <a:avLst>
              <a:gd name="adj" fmla="val 13553"/>
            </a:avLst>
          </a:prstGeom>
          <a:solidFill>
            <a:srgbClr val="F2F2F2"/>
          </a:solidFill>
          <a:ln/>
        </p:spPr>
      </p:sp>
      <p:sp>
        <p:nvSpPr>
          <p:cNvPr id="17" name="Shape 15"/>
          <p:cNvSpPr/>
          <p:nvPr/>
        </p:nvSpPr>
        <p:spPr>
          <a:xfrm>
            <a:off x="9886117" y="4504015"/>
            <a:ext cx="3704392" cy="702945"/>
          </a:xfrm>
          <a:prstGeom prst="roundRect">
            <a:avLst>
              <a:gd name="adj" fmla="val 4840"/>
            </a:avLst>
          </a:prstGeom>
          <a:solidFill>
            <a:srgbClr val="F2F2F2"/>
          </a:solidFill>
          <a:ln/>
        </p:spPr>
      </p:sp>
      <p:sp>
        <p:nvSpPr>
          <p:cNvPr id="18" name="Text 16"/>
          <p:cNvSpPr/>
          <p:nvPr/>
        </p:nvSpPr>
        <p:spPr>
          <a:xfrm>
            <a:off x="10112931" y="4674037"/>
            <a:ext cx="325076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2000" dirty="0">
                <a:solidFill>
                  <a:srgbClr val="272525"/>
                </a:solidFill>
                <a:highlight>
                  <a:srgbClr val="F2F2F2"/>
                </a:highlight>
                <a:latin typeface="Consolas" pitchFamily="34" charset="0"/>
                <a:ea typeface="Consolas" pitchFamily="34" charset="-122"/>
                <a:cs typeface="Consolas" pitchFamily="34" charset="-120"/>
              </a:rPr>
              <a:t>&lt;!DOCTYPE html&gt;</a:t>
            </a:r>
            <a:endParaRPr lang="en-US" sz="2000" dirty="0"/>
          </a:p>
        </p:txBody>
      </p:sp>
      <p:sp>
        <p:nvSpPr>
          <p:cNvPr id="19" name="Text 17"/>
          <p:cNvSpPr/>
          <p:nvPr/>
        </p:nvSpPr>
        <p:spPr>
          <a:xfrm>
            <a:off x="9897427" y="5553432"/>
            <a:ext cx="3681770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200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Simplificat și case insensitive!</a:t>
            </a:r>
            <a:endParaRPr lang="en-US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11729" y="900113"/>
            <a:ext cx="7693343" cy="129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05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DM Sans" pitchFamily="2" charset="-18"/>
                <a:ea typeface="Inter Bold" pitchFamily="34" charset="-122"/>
                <a:cs typeface="Inter Bold" pitchFamily="34" charset="-120"/>
              </a:rPr>
              <a:t>Structura</a:t>
            </a:r>
            <a:r>
              <a:rPr lang="en-US" sz="4050" b="1" dirty="0">
                <a:solidFill>
                  <a:srgbClr val="000000"/>
                </a:solidFill>
                <a:latin typeface="DM Sans" pitchFamily="2" charset="-18"/>
                <a:ea typeface="Inter Bold" pitchFamily="34" charset="-122"/>
                <a:cs typeface="Inter Bold" pitchFamily="34" charset="-120"/>
              </a:rPr>
              <a:t> Documentelor HTML</a:t>
            </a:r>
            <a:endParaRPr lang="en-US" sz="4050" dirty="0"/>
          </a:p>
        </p:txBody>
      </p:sp>
      <p:sp>
        <p:nvSpPr>
          <p:cNvPr id="4" name="Text 1"/>
          <p:cNvSpPr/>
          <p:nvPr/>
        </p:nvSpPr>
        <p:spPr>
          <a:xfrm>
            <a:off x="6211728" y="1900238"/>
            <a:ext cx="4459857" cy="45065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50"/>
              </a:lnSpc>
              <a:buNone/>
            </a:pPr>
            <a:r>
              <a:rPr lang="ro-RO" sz="2400" b="1" dirty="0" err="1">
                <a:solidFill>
                  <a:srgbClr val="000000"/>
                </a:solidFill>
                <a:latin typeface="DM Sans" pitchFamily="2" charset="-18"/>
                <a:ea typeface="Inter Bold" pitchFamily="34" charset="-122"/>
                <a:cs typeface="Inter Bold" pitchFamily="34" charset="-120"/>
              </a:rPr>
              <a:t>Tag</a:t>
            </a:r>
            <a:r>
              <a:rPr lang="ro-RO" sz="2400" b="1" dirty="0">
                <a:solidFill>
                  <a:srgbClr val="000000"/>
                </a:solidFill>
                <a:latin typeface="DM Sans" pitchFamily="2" charset="-18"/>
                <a:ea typeface="Inter Bold" pitchFamily="34" charset="-122"/>
                <a:cs typeface="Inter Bold" pitchFamily="34" charset="-120"/>
              </a:rPr>
              <a:t>-uri (e</a:t>
            </a:r>
            <a:r>
              <a:rPr lang="en-US" sz="2400" b="1" dirty="0" err="1">
                <a:solidFill>
                  <a:srgbClr val="000000"/>
                </a:solidFill>
                <a:latin typeface="DM Sans" pitchFamily="2" charset="-18"/>
                <a:ea typeface="Inter Bold" pitchFamily="34" charset="-122"/>
                <a:cs typeface="Inter Bold" pitchFamily="34" charset="-120"/>
              </a:rPr>
              <a:t>tichete</a:t>
            </a:r>
            <a:r>
              <a:rPr lang="ro-RO" sz="2400" b="1" dirty="0">
                <a:solidFill>
                  <a:srgbClr val="000000"/>
                </a:solidFill>
                <a:latin typeface="DM Sans" pitchFamily="2" charset="-18"/>
                <a:ea typeface="Inter Bold" pitchFamily="34" charset="-122"/>
                <a:cs typeface="Inter Bold" pitchFamily="34" charset="-120"/>
              </a:rPr>
              <a:t>)</a:t>
            </a:r>
            <a:r>
              <a:rPr lang="en-US" sz="2400" b="1" dirty="0">
                <a:solidFill>
                  <a:srgbClr val="000000"/>
                </a:solidFill>
                <a:latin typeface="DM Sans" pitchFamily="2" charset="-18"/>
                <a:ea typeface="Inter Bold" pitchFamily="34" charset="-122"/>
                <a:cs typeface="Inter Bold" pitchFamily="34" charset="-120"/>
              </a:rPr>
              <a:t> și Atribute</a:t>
            </a:r>
            <a:endParaRPr lang="en-US" sz="2400" dirty="0"/>
          </a:p>
        </p:txBody>
      </p:sp>
      <p:sp>
        <p:nvSpPr>
          <p:cNvPr id="5" name="Text 2"/>
          <p:cNvSpPr/>
          <p:nvPr/>
        </p:nvSpPr>
        <p:spPr>
          <a:xfrm>
            <a:off x="6193752" y="2682977"/>
            <a:ext cx="3593902" cy="663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00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Un document HTML conține marcaje sub forma de etichete (tag-uri).</a:t>
            </a:r>
            <a:endParaRPr lang="en-US" sz="2000" dirty="0"/>
          </a:p>
        </p:txBody>
      </p:sp>
      <p:sp>
        <p:nvSpPr>
          <p:cNvPr id="6" name="Text 3"/>
          <p:cNvSpPr/>
          <p:nvPr/>
        </p:nvSpPr>
        <p:spPr>
          <a:xfrm>
            <a:off x="6193752" y="3770591"/>
            <a:ext cx="3593902" cy="663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600"/>
              </a:lnSpc>
              <a:buSzPct val="100000"/>
              <a:buChar char="•"/>
            </a:pPr>
            <a:r>
              <a:rPr lang="en-US" sz="2000" b="1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Etichete pereche:</a:t>
            </a:r>
            <a:r>
              <a:rPr lang="en-US" sz="200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&lt;tagname&gt;...&lt;/tagname&gt;</a:t>
            </a:r>
            <a:endParaRPr lang="en-US" sz="2000" dirty="0"/>
          </a:p>
        </p:txBody>
      </p:sp>
      <p:sp>
        <p:nvSpPr>
          <p:cNvPr id="7" name="Text 4"/>
          <p:cNvSpPr/>
          <p:nvPr/>
        </p:nvSpPr>
        <p:spPr>
          <a:xfrm>
            <a:off x="6193752" y="4588967"/>
            <a:ext cx="3593902" cy="33158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600"/>
              </a:lnSpc>
              <a:buSzPct val="100000"/>
              <a:buChar char="•"/>
            </a:pPr>
            <a:r>
              <a:rPr lang="en-US" sz="2000" b="1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Etichete nepereche:</a:t>
            </a:r>
            <a:r>
              <a:rPr lang="en-US" sz="200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&lt;tagname&gt;</a:t>
            </a:r>
            <a:endParaRPr lang="en-US" sz="2000" dirty="0"/>
          </a:p>
        </p:txBody>
      </p:sp>
      <p:sp>
        <p:nvSpPr>
          <p:cNvPr id="8" name="Text 5"/>
          <p:cNvSpPr/>
          <p:nvPr/>
        </p:nvSpPr>
        <p:spPr>
          <a:xfrm>
            <a:off x="6193752" y="5179576"/>
            <a:ext cx="3593902" cy="663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600"/>
              </a:lnSpc>
              <a:buSzPct val="100000"/>
              <a:buChar char="•"/>
            </a:pPr>
            <a:r>
              <a:rPr lang="en-US" sz="2000" b="1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Atribute:</a:t>
            </a:r>
            <a:r>
              <a:rPr lang="en-US" sz="200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furnizează informații despre element</a:t>
            </a:r>
            <a:endParaRPr lang="en-US" sz="2000" dirty="0"/>
          </a:p>
        </p:txBody>
      </p:sp>
      <p:sp>
        <p:nvSpPr>
          <p:cNvPr id="9" name="Text 6"/>
          <p:cNvSpPr/>
          <p:nvPr/>
        </p:nvSpPr>
        <p:spPr>
          <a:xfrm>
            <a:off x="6193751" y="6029206"/>
            <a:ext cx="3832375" cy="14258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00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HTML5 permite scrierea cu majuscule sau minuscule, dar </a:t>
            </a:r>
            <a:r>
              <a:rPr lang="en-US" sz="2000" dirty="0">
                <a:solidFill>
                  <a:srgbClr val="272525"/>
                </a:solidFill>
                <a:highlight>
                  <a:srgbClr val="FCE8DD"/>
                </a:highlight>
                <a:latin typeface="Inter" pitchFamily="34" charset="0"/>
                <a:ea typeface="Inter" pitchFamily="34" charset="-122"/>
                <a:cs typeface="Inter" pitchFamily="34" charset="-120"/>
              </a:rPr>
              <a:t>recomandarea </a:t>
            </a:r>
            <a:r>
              <a:rPr lang="en-US" sz="2000" dirty="0" err="1">
                <a:solidFill>
                  <a:srgbClr val="272525"/>
                </a:solidFill>
                <a:highlight>
                  <a:srgbClr val="FCE8DD"/>
                </a:highlight>
                <a:latin typeface="Inter" pitchFamily="34" charset="0"/>
                <a:ea typeface="Inter" pitchFamily="34" charset="-122"/>
                <a:cs typeface="Inter" pitchFamily="34" charset="-120"/>
              </a:rPr>
              <a:t>este</a:t>
            </a:r>
            <a:r>
              <a:rPr lang="en-US" sz="2000" dirty="0">
                <a:solidFill>
                  <a:srgbClr val="272525"/>
                </a:solidFill>
                <a:highlight>
                  <a:srgbClr val="FCE8DD"/>
                </a:highlight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ro-RO" sz="2000" dirty="0">
                <a:solidFill>
                  <a:srgbClr val="272525"/>
                </a:solidFill>
                <a:highlight>
                  <a:srgbClr val="FCE8DD"/>
                </a:highlight>
                <a:latin typeface="Inter" pitchFamily="34" charset="0"/>
                <a:ea typeface="Inter" pitchFamily="34" charset="-122"/>
                <a:cs typeface="Inter" pitchFamily="34" charset="-120"/>
              </a:rPr>
              <a:t>cu </a:t>
            </a:r>
            <a:r>
              <a:rPr lang="en-US" sz="2000" dirty="0">
                <a:solidFill>
                  <a:srgbClr val="272525"/>
                </a:solidFill>
                <a:highlight>
                  <a:srgbClr val="FCE8DD"/>
                </a:highlight>
                <a:latin typeface="Inter" pitchFamily="34" charset="0"/>
                <a:ea typeface="Inter" pitchFamily="34" charset="-122"/>
                <a:cs typeface="Inter" pitchFamily="34" charset="-120"/>
              </a:rPr>
              <a:t>minuscule</a:t>
            </a:r>
            <a:r>
              <a:rPr lang="en-US" sz="200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.</a:t>
            </a:r>
            <a:endParaRPr lang="en-US" sz="2000" dirty="0"/>
          </a:p>
        </p:txBody>
      </p:sp>
      <p:sp>
        <p:nvSpPr>
          <p:cNvPr id="10" name="Shape 7"/>
          <p:cNvSpPr/>
          <p:nvPr/>
        </p:nvSpPr>
        <p:spPr>
          <a:xfrm>
            <a:off x="10300813" y="2620447"/>
            <a:ext cx="3593902" cy="2963466"/>
          </a:xfrm>
          <a:prstGeom prst="roundRect">
            <a:avLst>
              <a:gd name="adj" fmla="val 2937"/>
            </a:avLst>
          </a:prstGeom>
          <a:solidFill>
            <a:srgbClr val="F2F2F2"/>
          </a:solidFill>
          <a:ln/>
        </p:spPr>
      </p:sp>
      <p:sp>
        <p:nvSpPr>
          <p:cNvPr id="11" name="Shape 8"/>
          <p:cNvSpPr/>
          <p:nvPr/>
        </p:nvSpPr>
        <p:spPr>
          <a:xfrm>
            <a:off x="10300813" y="2620447"/>
            <a:ext cx="3614618" cy="2963466"/>
          </a:xfrm>
          <a:prstGeom prst="roundRect">
            <a:avLst>
              <a:gd name="adj" fmla="val 1049"/>
            </a:avLst>
          </a:prstGeom>
          <a:solidFill>
            <a:srgbClr val="F2F2F2"/>
          </a:solidFill>
          <a:ln/>
        </p:spPr>
      </p:sp>
      <p:sp>
        <p:nvSpPr>
          <p:cNvPr id="12" name="Text 9"/>
          <p:cNvSpPr/>
          <p:nvPr/>
        </p:nvSpPr>
        <p:spPr>
          <a:xfrm>
            <a:off x="10497623" y="2775824"/>
            <a:ext cx="3200281" cy="26527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000" dirty="0">
                <a:solidFill>
                  <a:srgbClr val="272525"/>
                </a:solidFill>
                <a:highlight>
                  <a:srgbClr val="F2F2F2"/>
                </a:highlight>
                <a:latin typeface="Consolas" pitchFamily="34" charset="0"/>
                <a:ea typeface="Consolas" pitchFamily="34" charset="-122"/>
                <a:cs typeface="Consolas" pitchFamily="34" charset="-120"/>
              </a:rPr>
              <a:t>&lt;html&gt; </a:t>
            </a:r>
            <a:endParaRPr lang="ro-RO" sz="2000" dirty="0">
              <a:solidFill>
                <a:srgbClr val="272525"/>
              </a:solidFill>
              <a:highlight>
                <a:srgbClr val="F2F2F2"/>
              </a:highlight>
              <a:latin typeface="Consolas" pitchFamily="34" charset="0"/>
              <a:ea typeface="Consolas" pitchFamily="34" charset="-122"/>
              <a:cs typeface="Consolas" pitchFamily="34" charset="-120"/>
            </a:endParaRPr>
          </a:p>
          <a:p>
            <a:pPr marL="0" indent="0" algn="l">
              <a:lnSpc>
                <a:spcPts val="2600"/>
              </a:lnSpc>
              <a:buNone/>
            </a:pPr>
            <a:r>
              <a:rPr lang="en-US" sz="2000" dirty="0">
                <a:solidFill>
                  <a:srgbClr val="272525"/>
                </a:solidFill>
                <a:highlight>
                  <a:srgbClr val="F2F2F2"/>
                </a:highlight>
                <a:latin typeface="Consolas" pitchFamily="34" charset="0"/>
                <a:ea typeface="Consolas" pitchFamily="34" charset="-122"/>
                <a:cs typeface="Consolas" pitchFamily="34" charset="-120"/>
              </a:rPr>
              <a:t>&lt;head&gt; ..Conținut </a:t>
            </a:r>
            <a:r>
              <a:rPr lang="en-US" sz="2000" dirty="0" err="1">
                <a:solidFill>
                  <a:srgbClr val="272525"/>
                </a:solidFill>
                <a:highlight>
                  <a:srgbClr val="F2F2F2"/>
                </a:highlight>
                <a:latin typeface="Consolas" pitchFamily="34" charset="0"/>
                <a:ea typeface="Consolas" pitchFamily="34" charset="-122"/>
                <a:cs typeface="Consolas" pitchFamily="34" charset="-120"/>
              </a:rPr>
              <a:t>antet</a:t>
            </a:r>
            <a:r>
              <a:rPr lang="en-US" sz="2000" dirty="0">
                <a:solidFill>
                  <a:srgbClr val="272525"/>
                </a:solidFill>
                <a:highlight>
                  <a:srgbClr val="F2F2F2"/>
                </a:highlight>
                <a:latin typeface="Consolas" pitchFamily="34" charset="0"/>
                <a:ea typeface="Consolas" pitchFamily="34" charset="-122"/>
                <a:cs typeface="Consolas" pitchFamily="34" charset="-120"/>
              </a:rPr>
              <a:t> </a:t>
            </a:r>
            <a:endParaRPr lang="ro-RO" sz="2000" dirty="0">
              <a:solidFill>
                <a:srgbClr val="272525"/>
              </a:solidFill>
              <a:highlight>
                <a:srgbClr val="F2F2F2"/>
              </a:highlight>
              <a:latin typeface="Consolas" pitchFamily="34" charset="0"/>
              <a:ea typeface="Consolas" pitchFamily="34" charset="-122"/>
              <a:cs typeface="Consolas" pitchFamily="34" charset="-120"/>
            </a:endParaRPr>
          </a:p>
          <a:p>
            <a:pPr marL="0" indent="0" algn="l">
              <a:lnSpc>
                <a:spcPts val="2600"/>
              </a:lnSpc>
              <a:buNone/>
            </a:pPr>
            <a:r>
              <a:rPr lang="en-US" sz="2000" dirty="0">
                <a:solidFill>
                  <a:srgbClr val="272525"/>
                </a:solidFill>
                <a:highlight>
                  <a:srgbClr val="F2F2F2"/>
                </a:highlight>
                <a:latin typeface="Consolas" pitchFamily="34" charset="0"/>
                <a:ea typeface="Consolas" pitchFamily="34" charset="-122"/>
                <a:cs typeface="Consolas" pitchFamily="34" charset="-120"/>
              </a:rPr>
              <a:t>&lt;/head&gt; </a:t>
            </a:r>
            <a:endParaRPr lang="ro-RO" sz="2000" dirty="0">
              <a:solidFill>
                <a:srgbClr val="272525"/>
              </a:solidFill>
              <a:highlight>
                <a:srgbClr val="F2F2F2"/>
              </a:highlight>
              <a:latin typeface="Consolas" pitchFamily="34" charset="0"/>
              <a:ea typeface="Consolas" pitchFamily="34" charset="-122"/>
              <a:cs typeface="Consolas" pitchFamily="34" charset="-120"/>
            </a:endParaRPr>
          </a:p>
          <a:p>
            <a:pPr marL="0" indent="0" algn="l">
              <a:lnSpc>
                <a:spcPts val="2600"/>
              </a:lnSpc>
              <a:buNone/>
            </a:pPr>
            <a:r>
              <a:rPr lang="en-US" sz="2000" dirty="0">
                <a:solidFill>
                  <a:srgbClr val="272525"/>
                </a:solidFill>
                <a:highlight>
                  <a:srgbClr val="F2F2F2"/>
                </a:highlight>
                <a:latin typeface="Consolas" pitchFamily="34" charset="0"/>
                <a:ea typeface="Consolas" pitchFamily="34" charset="-122"/>
                <a:cs typeface="Consolas" pitchFamily="34" charset="-120"/>
              </a:rPr>
              <a:t>&lt;body&gt; ..Conținut document &lt;/body&gt;</a:t>
            </a:r>
            <a:endParaRPr lang="ro-RO" sz="2000" dirty="0">
              <a:solidFill>
                <a:srgbClr val="272525"/>
              </a:solidFill>
              <a:highlight>
                <a:srgbClr val="F2F2F2"/>
              </a:highlight>
              <a:latin typeface="Consolas" pitchFamily="34" charset="0"/>
              <a:ea typeface="Consolas" pitchFamily="34" charset="-122"/>
              <a:cs typeface="Consolas" pitchFamily="34" charset="-120"/>
            </a:endParaRPr>
          </a:p>
          <a:p>
            <a:pPr marL="0" indent="0" algn="l">
              <a:lnSpc>
                <a:spcPts val="2600"/>
              </a:lnSpc>
              <a:buNone/>
            </a:pPr>
            <a:r>
              <a:rPr lang="en-US" sz="2000" dirty="0">
                <a:solidFill>
                  <a:srgbClr val="272525"/>
                </a:solidFill>
                <a:highlight>
                  <a:srgbClr val="F2F2F2"/>
                </a:highlight>
                <a:latin typeface="Consolas" pitchFamily="34" charset="0"/>
                <a:ea typeface="Consolas" pitchFamily="34" charset="-122"/>
                <a:cs typeface="Consolas" pitchFamily="34" charset="-120"/>
              </a:rPr>
              <a:t>&lt;/html&gt;</a:t>
            </a:r>
            <a:endParaRPr lang="en-US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621155"/>
            <a:ext cx="8755261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000000"/>
                </a:solidFill>
                <a:latin typeface="DM Sans" pitchFamily="2" charset="-18"/>
                <a:ea typeface="Inter Bold" pitchFamily="34" charset="-122"/>
                <a:cs typeface="Inter Bold" pitchFamily="34" charset="-120"/>
              </a:rPr>
              <a:t>Etichete Principale de Structură</a:t>
            </a:r>
            <a:endParaRPr lang="en-US" sz="4450" dirty="0"/>
          </a:p>
        </p:txBody>
      </p:sp>
      <p:sp>
        <p:nvSpPr>
          <p:cNvPr id="3" name="Shape 1"/>
          <p:cNvSpPr/>
          <p:nvPr/>
        </p:nvSpPr>
        <p:spPr>
          <a:xfrm>
            <a:off x="793790" y="2783562"/>
            <a:ext cx="4196358" cy="3824764"/>
          </a:xfrm>
          <a:prstGeom prst="roundRect">
            <a:avLst>
              <a:gd name="adj" fmla="val 2491"/>
            </a:avLst>
          </a:prstGeom>
          <a:solidFill>
            <a:srgbClr val="DADBF1"/>
          </a:solidFill>
          <a:ln w="7620">
            <a:solidFill>
              <a:srgbClr val="C0C1D7"/>
            </a:solidFill>
            <a:prstDash val="solid"/>
          </a:ln>
        </p:spPr>
      </p:sp>
      <p:sp>
        <p:nvSpPr>
          <p:cNvPr id="4" name="Shape 2"/>
          <p:cNvSpPr/>
          <p:nvPr/>
        </p:nvSpPr>
        <p:spPr>
          <a:xfrm>
            <a:off x="1028224" y="3017996"/>
            <a:ext cx="680442" cy="680442"/>
          </a:xfrm>
          <a:prstGeom prst="roundRect">
            <a:avLst>
              <a:gd name="adj" fmla="val 13436980"/>
            </a:avLst>
          </a:prstGeom>
          <a:solidFill>
            <a:srgbClr val="4950BC"/>
          </a:solidFill>
          <a:ln/>
        </p:spPr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15390" y="3205043"/>
            <a:ext cx="306110" cy="306110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1028224" y="392525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72525"/>
                </a:solidFill>
                <a:latin typeface="DM Sans" pitchFamily="2" charset="-18"/>
                <a:ea typeface="Inter Bold" pitchFamily="34" charset="-122"/>
                <a:cs typeface="Inter Bold" pitchFamily="34" charset="-120"/>
              </a:rPr>
              <a:t>&lt;html&gt;</a:t>
            </a:r>
            <a:endParaRPr lang="en-US" sz="2200" dirty="0"/>
          </a:p>
        </p:txBody>
      </p:sp>
      <p:sp>
        <p:nvSpPr>
          <p:cNvPr id="7" name="Text 4"/>
          <p:cNvSpPr/>
          <p:nvPr/>
        </p:nvSpPr>
        <p:spPr>
          <a:xfrm>
            <a:off x="1028224" y="4415671"/>
            <a:ext cx="3727490" cy="14592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200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Marchează începutul și sfârșitul documentului. Poate conține atributul </a:t>
            </a:r>
            <a:r>
              <a:rPr lang="en-US" sz="2000" dirty="0">
                <a:solidFill>
                  <a:srgbClr val="272525"/>
                </a:solidFill>
                <a:highlight>
                  <a:srgbClr val="F2F2F2"/>
                </a:highlight>
                <a:latin typeface="Consolas" pitchFamily="34" charset="0"/>
                <a:ea typeface="Consolas" pitchFamily="34" charset="-122"/>
                <a:cs typeface="Consolas" pitchFamily="34" charset="-120"/>
              </a:rPr>
              <a:t>lang</a:t>
            </a:r>
            <a:r>
              <a:rPr lang="en-US" sz="200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pentru specificarea limbii.</a:t>
            </a:r>
            <a:endParaRPr lang="en-US" sz="2000" dirty="0"/>
          </a:p>
        </p:txBody>
      </p:sp>
      <p:sp>
        <p:nvSpPr>
          <p:cNvPr id="8" name="Text 5"/>
          <p:cNvSpPr/>
          <p:nvPr/>
        </p:nvSpPr>
        <p:spPr>
          <a:xfrm>
            <a:off x="1028224" y="6010989"/>
            <a:ext cx="3727490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i="1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Exemplu: &lt;html lang="ro"&gt;</a:t>
            </a:r>
            <a:endParaRPr lang="en-US" sz="1750" dirty="0"/>
          </a:p>
        </p:txBody>
      </p:sp>
      <p:sp>
        <p:nvSpPr>
          <p:cNvPr id="9" name="Shape 6"/>
          <p:cNvSpPr/>
          <p:nvPr/>
        </p:nvSpPr>
        <p:spPr>
          <a:xfrm>
            <a:off x="5216962" y="2783562"/>
            <a:ext cx="4196358" cy="3824764"/>
          </a:xfrm>
          <a:prstGeom prst="roundRect">
            <a:avLst>
              <a:gd name="adj" fmla="val 2491"/>
            </a:avLst>
          </a:prstGeom>
          <a:solidFill>
            <a:srgbClr val="DADBF1"/>
          </a:solidFill>
          <a:ln w="7620">
            <a:solidFill>
              <a:srgbClr val="C0C1D7"/>
            </a:solidFill>
            <a:prstDash val="solid"/>
          </a:ln>
        </p:spPr>
      </p:sp>
      <p:sp>
        <p:nvSpPr>
          <p:cNvPr id="10" name="Shape 7"/>
          <p:cNvSpPr/>
          <p:nvPr/>
        </p:nvSpPr>
        <p:spPr>
          <a:xfrm>
            <a:off x="5451396" y="3017996"/>
            <a:ext cx="680442" cy="680442"/>
          </a:xfrm>
          <a:prstGeom prst="roundRect">
            <a:avLst>
              <a:gd name="adj" fmla="val 13436980"/>
            </a:avLst>
          </a:prstGeom>
          <a:solidFill>
            <a:srgbClr val="4950BC"/>
          </a:solidFill>
          <a:ln/>
        </p:spPr>
      </p:sp>
      <p:pic>
        <p:nvPicPr>
          <p:cNvPr id="11" name="Image 1" descr="preencoded.png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638562" y="3205043"/>
            <a:ext cx="306110" cy="306110"/>
          </a:xfrm>
          <a:prstGeom prst="rect">
            <a:avLst/>
          </a:prstGeom>
        </p:spPr>
      </p:pic>
      <p:sp>
        <p:nvSpPr>
          <p:cNvPr id="12" name="Text 8"/>
          <p:cNvSpPr/>
          <p:nvPr/>
        </p:nvSpPr>
        <p:spPr>
          <a:xfrm>
            <a:off x="5451396" y="392525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72525"/>
                </a:solidFill>
                <a:latin typeface="DM Sans" pitchFamily="2" charset="-18"/>
                <a:ea typeface="Inter Bold" pitchFamily="34" charset="-122"/>
                <a:cs typeface="Inter Bold" pitchFamily="34" charset="-120"/>
              </a:rPr>
              <a:t>&lt;head&gt;</a:t>
            </a:r>
            <a:endParaRPr lang="en-US" sz="2200" dirty="0"/>
          </a:p>
        </p:txBody>
      </p:sp>
      <p:sp>
        <p:nvSpPr>
          <p:cNvPr id="13" name="Text 9"/>
          <p:cNvSpPr/>
          <p:nvPr/>
        </p:nvSpPr>
        <p:spPr>
          <a:xfrm>
            <a:off x="5451396" y="4415671"/>
            <a:ext cx="3727490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200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Conține meta informații despre document: charset, title, description, keywords, robots, author.</a:t>
            </a:r>
            <a:endParaRPr lang="en-US" sz="2000" dirty="0"/>
          </a:p>
        </p:txBody>
      </p:sp>
      <p:sp>
        <p:nvSpPr>
          <p:cNvPr id="14" name="Shape 10"/>
          <p:cNvSpPr/>
          <p:nvPr/>
        </p:nvSpPr>
        <p:spPr>
          <a:xfrm>
            <a:off x="9640133" y="2783562"/>
            <a:ext cx="4196358" cy="3824764"/>
          </a:xfrm>
          <a:prstGeom prst="roundRect">
            <a:avLst>
              <a:gd name="adj" fmla="val 2491"/>
            </a:avLst>
          </a:prstGeom>
          <a:solidFill>
            <a:srgbClr val="DADBF1"/>
          </a:solidFill>
          <a:ln w="7620">
            <a:solidFill>
              <a:srgbClr val="C0C1D7"/>
            </a:solidFill>
            <a:prstDash val="solid"/>
          </a:ln>
        </p:spPr>
      </p:sp>
      <p:sp>
        <p:nvSpPr>
          <p:cNvPr id="15" name="Shape 11"/>
          <p:cNvSpPr/>
          <p:nvPr/>
        </p:nvSpPr>
        <p:spPr>
          <a:xfrm>
            <a:off x="9874568" y="3017996"/>
            <a:ext cx="680442" cy="680442"/>
          </a:xfrm>
          <a:prstGeom prst="roundRect">
            <a:avLst>
              <a:gd name="adj" fmla="val 13436980"/>
            </a:avLst>
          </a:prstGeom>
          <a:solidFill>
            <a:srgbClr val="4950BC"/>
          </a:solidFill>
          <a:ln/>
        </p:spPr>
      </p:sp>
      <p:pic>
        <p:nvPicPr>
          <p:cNvPr id="16" name="Image 2" descr="preencoded.png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061734" y="3205043"/>
            <a:ext cx="306110" cy="306110"/>
          </a:xfrm>
          <a:prstGeom prst="rect">
            <a:avLst/>
          </a:prstGeom>
        </p:spPr>
      </p:pic>
      <p:sp>
        <p:nvSpPr>
          <p:cNvPr id="17" name="Text 12"/>
          <p:cNvSpPr/>
          <p:nvPr/>
        </p:nvSpPr>
        <p:spPr>
          <a:xfrm>
            <a:off x="9874568" y="392525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72525"/>
                </a:solidFill>
                <a:latin typeface="DM Sans" pitchFamily="2" charset="-18"/>
                <a:ea typeface="Inter Bold" pitchFamily="34" charset="-122"/>
                <a:cs typeface="Inter Bold" pitchFamily="34" charset="-120"/>
              </a:rPr>
              <a:t>&lt;body&gt;</a:t>
            </a:r>
            <a:endParaRPr lang="en-US" sz="2200" dirty="0"/>
          </a:p>
        </p:txBody>
      </p:sp>
      <p:sp>
        <p:nvSpPr>
          <p:cNvPr id="18" name="Text 13"/>
          <p:cNvSpPr/>
          <p:nvPr/>
        </p:nvSpPr>
        <p:spPr>
          <a:xfrm>
            <a:off x="9874568" y="4415671"/>
            <a:ext cx="3727490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200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Conține conținutul vizibil al documentului, afișat în fereastra navigatorului.</a:t>
            </a:r>
            <a:endParaRPr lang="en-US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16493" y="409099"/>
            <a:ext cx="4214693" cy="46112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6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DM Sans" pitchFamily="2" charset="-18"/>
                <a:ea typeface="Inter Bold" pitchFamily="34" charset="-122"/>
                <a:cs typeface="Inter Bold" pitchFamily="34" charset="-120"/>
              </a:rPr>
              <a:t>Etichete Meta Esențiale</a:t>
            </a:r>
            <a:endParaRPr lang="en-US" sz="2400" dirty="0"/>
          </a:p>
        </p:txBody>
      </p:sp>
      <p:sp>
        <p:nvSpPr>
          <p:cNvPr id="3" name="Shape 1"/>
          <p:cNvSpPr/>
          <p:nvPr/>
        </p:nvSpPr>
        <p:spPr>
          <a:xfrm>
            <a:off x="516493" y="1165384"/>
            <a:ext cx="13597414" cy="1213009"/>
          </a:xfrm>
          <a:prstGeom prst="roundRect">
            <a:avLst>
              <a:gd name="adj" fmla="val 5110"/>
            </a:avLst>
          </a:prstGeom>
          <a:solidFill>
            <a:srgbClr val="FFFFFF"/>
          </a:solidFill>
          <a:ln w="15240">
            <a:solidFill>
              <a:srgbClr val="C0C1D7"/>
            </a:solidFill>
            <a:prstDash val="solid"/>
          </a:ln>
        </p:spPr>
      </p:sp>
      <p:sp>
        <p:nvSpPr>
          <p:cNvPr id="4" name="Shape 2"/>
          <p:cNvSpPr/>
          <p:nvPr/>
        </p:nvSpPr>
        <p:spPr>
          <a:xfrm>
            <a:off x="531733" y="1180624"/>
            <a:ext cx="590312" cy="1182529"/>
          </a:xfrm>
          <a:prstGeom prst="roundRect">
            <a:avLst>
              <a:gd name="adj" fmla="val 7402"/>
            </a:avLst>
          </a:prstGeom>
          <a:solidFill>
            <a:srgbClr val="DADBF1"/>
          </a:solidFill>
          <a:ln/>
        </p:spPr>
      </p:sp>
      <p:sp>
        <p:nvSpPr>
          <p:cNvPr id="5" name="Text 3"/>
          <p:cNvSpPr/>
          <p:nvPr/>
        </p:nvSpPr>
        <p:spPr>
          <a:xfrm>
            <a:off x="712351" y="1633538"/>
            <a:ext cx="221337" cy="27670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700"/>
              </a:lnSpc>
              <a:buNone/>
            </a:pPr>
            <a:r>
              <a:rPr lang="en-US" b="1" dirty="0">
                <a:solidFill>
                  <a:srgbClr val="272525"/>
                </a:solidFill>
                <a:latin typeface="DM Sans" pitchFamily="2" charset="-18"/>
                <a:ea typeface="Inter Bold" pitchFamily="34" charset="-122"/>
                <a:cs typeface="Inter Bold" pitchFamily="34" charset="-120"/>
              </a:rPr>
              <a:t>1</a:t>
            </a:r>
            <a:endParaRPr lang="en-US" dirty="0"/>
          </a:p>
        </p:txBody>
      </p:sp>
      <p:sp>
        <p:nvSpPr>
          <p:cNvPr id="6" name="Text 4"/>
          <p:cNvSpPr/>
          <p:nvPr/>
        </p:nvSpPr>
        <p:spPr>
          <a:xfrm>
            <a:off x="1269563" y="1328142"/>
            <a:ext cx="1844754" cy="23050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800"/>
              </a:lnSpc>
              <a:buNone/>
            </a:pPr>
            <a:r>
              <a:rPr lang="en-US" b="1" dirty="0">
                <a:solidFill>
                  <a:srgbClr val="272525"/>
                </a:solidFill>
                <a:latin typeface="DM Sans" pitchFamily="2" charset="-18"/>
                <a:ea typeface="Inter Bold" pitchFamily="34" charset="-122"/>
                <a:cs typeface="Inter Bold" pitchFamily="34" charset="-120"/>
              </a:rPr>
              <a:t>charset</a:t>
            </a:r>
            <a:endParaRPr lang="en-US" dirty="0"/>
          </a:p>
        </p:txBody>
      </p:sp>
      <p:sp>
        <p:nvSpPr>
          <p:cNvPr id="7" name="Text 5"/>
          <p:cNvSpPr/>
          <p:nvPr/>
        </p:nvSpPr>
        <p:spPr>
          <a:xfrm>
            <a:off x="1269563" y="1647111"/>
            <a:ext cx="12681585" cy="2438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850"/>
              </a:lnSpc>
              <a:buNone/>
            </a:pPr>
            <a:r>
              <a:rPr lang="en-US" dirty="0">
                <a:solidFill>
                  <a:srgbClr val="272525"/>
                </a:solidFill>
                <a:highlight>
                  <a:srgbClr val="F2F2F2"/>
                </a:highlight>
                <a:latin typeface="Consolas" pitchFamily="34" charset="0"/>
                <a:ea typeface="Consolas" pitchFamily="34" charset="-122"/>
                <a:cs typeface="Consolas" pitchFamily="34" charset="-120"/>
              </a:rPr>
              <a:t>&lt;meta charset="utf-8"&gt;</a:t>
            </a:r>
            <a:endParaRPr lang="en-US" dirty="0"/>
          </a:p>
        </p:txBody>
      </p:sp>
      <p:sp>
        <p:nvSpPr>
          <p:cNvPr id="8" name="Text 6"/>
          <p:cNvSpPr/>
          <p:nvPr/>
        </p:nvSpPr>
        <p:spPr>
          <a:xfrm>
            <a:off x="1269563" y="1979414"/>
            <a:ext cx="12681585" cy="23622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850"/>
              </a:lnSpc>
              <a:buNone/>
            </a:pPr>
            <a:r>
              <a:rPr lang="en-US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Stabilește setul de caractere. UTF-8 este cel mai cuprinzător, codificând toate caracterele din limbile cunoscute.</a:t>
            </a:r>
            <a:endParaRPr lang="en-US" dirty="0"/>
          </a:p>
        </p:txBody>
      </p:sp>
      <p:sp>
        <p:nvSpPr>
          <p:cNvPr id="9" name="Shape 7"/>
          <p:cNvSpPr/>
          <p:nvPr/>
        </p:nvSpPr>
        <p:spPr>
          <a:xfrm>
            <a:off x="516493" y="2525911"/>
            <a:ext cx="13597414" cy="1213009"/>
          </a:xfrm>
          <a:prstGeom prst="roundRect">
            <a:avLst>
              <a:gd name="adj" fmla="val 5110"/>
            </a:avLst>
          </a:prstGeom>
          <a:solidFill>
            <a:srgbClr val="FFFFFF"/>
          </a:solidFill>
          <a:ln w="15240">
            <a:solidFill>
              <a:srgbClr val="C0C1D7"/>
            </a:solidFill>
            <a:prstDash val="solid"/>
          </a:ln>
        </p:spPr>
      </p:sp>
      <p:sp>
        <p:nvSpPr>
          <p:cNvPr id="10" name="Shape 8"/>
          <p:cNvSpPr/>
          <p:nvPr/>
        </p:nvSpPr>
        <p:spPr>
          <a:xfrm>
            <a:off x="531733" y="2541151"/>
            <a:ext cx="590312" cy="1182529"/>
          </a:xfrm>
          <a:prstGeom prst="roundRect">
            <a:avLst>
              <a:gd name="adj" fmla="val 7402"/>
            </a:avLst>
          </a:prstGeom>
          <a:solidFill>
            <a:srgbClr val="DADBF1"/>
          </a:solidFill>
          <a:ln/>
        </p:spPr>
      </p:sp>
      <p:sp>
        <p:nvSpPr>
          <p:cNvPr id="11" name="Text 9"/>
          <p:cNvSpPr/>
          <p:nvPr/>
        </p:nvSpPr>
        <p:spPr>
          <a:xfrm>
            <a:off x="712351" y="2994065"/>
            <a:ext cx="221337" cy="27670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700"/>
              </a:lnSpc>
              <a:buNone/>
            </a:pPr>
            <a:r>
              <a:rPr lang="en-US" b="1" dirty="0">
                <a:solidFill>
                  <a:srgbClr val="272525"/>
                </a:solidFill>
                <a:latin typeface="DM Sans" pitchFamily="2" charset="-18"/>
                <a:ea typeface="Inter Bold" pitchFamily="34" charset="-122"/>
                <a:cs typeface="Inter Bold" pitchFamily="34" charset="-120"/>
              </a:rPr>
              <a:t>2</a:t>
            </a:r>
            <a:endParaRPr lang="en-US" dirty="0"/>
          </a:p>
        </p:txBody>
      </p:sp>
      <p:sp>
        <p:nvSpPr>
          <p:cNvPr id="12" name="Text 10"/>
          <p:cNvSpPr/>
          <p:nvPr/>
        </p:nvSpPr>
        <p:spPr>
          <a:xfrm>
            <a:off x="1269563" y="2688669"/>
            <a:ext cx="1844754" cy="23050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800"/>
              </a:lnSpc>
              <a:buNone/>
            </a:pPr>
            <a:r>
              <a:rPr lang="en-US" b="1" dirty="0">
                <a:solidFill>
                  <a:srgbClr val="272525"/>
                </a:solidFill>
                <a:latin typeface="DM Sans" pitchFamily="2" charset="-18"/>
                <a:ea typeface="Inter Bold" pitchFamily="34" charset="-122"/>
                <a:cs typeface="Inter Bold" pitchFamily="34" charset="-120"/>
              </a:rPr>
              <a:t>description</a:t>
            </a:r>
            <a:endParaRPr lang="en-US" dirty="0"/>
          </a:p>
        </p:txBody>
      </p:sp>
      <p:sp>
        <p:nvSpPr>
          <p:cNvPr id="13" name="Text 11"/>
          <p:cNvSpPr/>
          <p:nvPr/>
        </p:nvSpPr>
        <p:spPr>
          <a:xfrm>
            <a:off x="1269563" y="3007638"/>
            <a:ext cx="12681585" cy="2438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850"/>
              </a:lnSpc>
              <a:buNone/>
            </a:pPr>
            <a:r>
              <a:rPr lang="en-US" dirty="0">
                <a:solidFill>
                  <a:srgbClr val="272525"/>
                </a:solidFill>
                <a:highlight>
                  <a:srgbClr val="F2F2F2"/>
                </a:highlight>
                <a:latin typeface="Consolas" pitchFamily="34" charset="0"/>
                <a:ea typeface="Consolas" pitchFamily="34" charset="-122"/>
                <a:cs typeface="Consolas" pitchFamily="34" charset="-120"/>
              </a:rPr>
              <a:t>&lt;meta name="description" content="..."&gt;</a:t>
            </a:r>
            <a:endParaRPr lang="en-US" dirty="0"/>
          </a:p>
        </p:txBody>
      </p:sp>
      <p:sp>
        <p:nvSpPr>
          <p:cNvPr id="14" name="Text 12"/>
          <p:cNvSpPr/>
          <p:nvPr/>
        </p:nvSpPr>
        <p:spPr>
          <a:xfrm>
            <a:off x="1269563" y="3339941"/>
            <a:ext cx="12681585" cy="23622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850"/>
              </a:lnSpc>
              <a:buNone/>
            </a:pPr>
            <a:r>
              <a:rPr lang="en-US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Descriere succintă între 50-160 caractere. Google trunchiază descrierile peste 160 caractere.</a:t>
            </a:r>
            <a:endParaRPr lang="en-US" dirty="0"/>
          </a:p>
        </p:txBody>
      </p:sp>
      <p:sp>
        <p:nvSpPr>
          <p:cNvPr id="15" name="Shape 13"/>
          <p:cNvSpPr/>
          <p:nvPr/>
        </p:nvSpPr>
        <p:spPr>
          <a:xfrm>
            <a:off x="516493" y="3886438"/>
            <a:ext cx="13597414" cy="1213009"/>
          </a:xfrm>
          <a:prstGeom prst="roundRect">
            <a:avLst>
              <a:gd name="adj" fmla="val 5110"/>
            </a:avLst>
          </a:prstGeom>
          <a:solidFill>
            <a:srgbClr val="FFFFFF"/>
          </a:solidFill>
          <a:ln w="15240">
            <a:solidFill>
              <a:srgbClr val="C0C1D7"/>
            </a:solidFill>
            <a:prstDash val="solid"/>
          </a:ln>
        </p:spPr>
      </p:sp>
      <p:sp>
        <p:nvSpPr>
          <p:cNvPr id="16" name="Shape 14"/>
          <p:cNvSpPr/>
          <p:nvPr/>
        </p:nvSpPr>
        <p:spPr>
          <a:xfrm>
            <a:off x="531733" y="3901678"/>
            <a:ext cx="590312" cy="1182529"/>
          </a:xfrm>
          <a:prstGeom prst="roundRect">
            <a:avLst>
              <a:gd name="adj" fmla="val 7402"/>
            </a:avLst>
          </a:prstGeom>
          <a:solidFill>
            <a:srgbClr val="DADBF1"/>
          </a:solidFill>
          <a:ln/>
        </p:spPr>
      </p:sp>
      <p:sp>
        <p:nvSpPr>
          <p:cNvPr id="17" name="Text 15"/>
          <p:cNvSpPr/>
          <p:nvPr/>
        </p:nvSpPr>
        <p:spPr>
          <a:xfrm>
            <a:off x="712351" y="4354592"/>
            <a:ext cx="221337" cy="27670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700"/>
              </a:lnSpc>
              <a:buNone/>
            </a:pPr>
            <a:r>
              <a:rPr lang="en-US" b="1" dirty="0">
                <a:solidFill>
                  <a:srgbClr val="272525"/>
                </a:solidFill>
                <a:latin typeface="DM Sans" pitchFamily="2" charset="-18"/>
                <a:ea typeface="Inter Bold" pitchFamily="34" charset="-122"/>
                <a:cs typeface="Inter Bold" pitchFamily="34" charset="-120"/>
              </a:rPr>
              <a:t>3</a:t>
            </a:r>
            <a:endParaRPr lang="en-US" dirty="0"/>
          </a:p>
        </p:txBody>
      </p:sp>
      <p:sp>
        <p:nvSpPr>
          <p:cNvPr id="18" name="Text 16"/>
          <p:cNvSpPr/>
          <p:nvPr/>
        </p:nvSpPr>
        <p:spPr>
          <a:xfrm>
            <a:off x="1269563" y="4049197"/>
            <a:ext cx="1844754" cy="23050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800"/>
              </a:lnSpc>
              <a:buNone/>
            </a:pPr>
            <a:r>
              <a:rPr lang="en-US" b="1" dirty="0">
                <a:solidFill>
                  <a:srgbClr val="272525"/>
                </a:solidFill>
                <a:latin typeface="DM Sans" pitchFamily="2" charset="-18"/>
                <a:ea typeface="Inter Bold" pitchFamily="34" charset="-122"/>
                <a:cs typeface="Inter Bold" pitchFamily="34" charset="-120"/>
              </a:rPr>
              <a:t>keywords</a:t>
            </a:r>
            <a:endParaRPr lang="en-US" dirty="0"/>
          </a:p>
        </p:txBody>
      </p:sp>
      <p:sp>
        <p:nvSpPr>
          <p:cNvPr id="19" name="Text 17"/>
          <p:cNvSpPr/>
          <p:nvPr/>
        </p:nvSpPr>
        <p:spPr>
          <a:xfrm>
            <a:off x="1269563" y="4368165"/>
            <a:ext cx="12681585" cy="2438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850"/>
              </a:lnSpc>
              <a:buNone/>
            </a:pPr>
            <a:r>
              <a:rPr lang="en-US" dirty="0">
                <a:solidFill>
                  <a:srgbClr val="272525"/>
                </a:solidFill>
                <a:highlight>
                  <a:srgbClr val="F2F2F2"/>
                </a:highlight>
                <a:latin typeface="Consolas" pitchFamily="34" charset="0"/>
                <a:ea typeface="Consolas" pitchFamily="34" charset="-122"/>
                <a:cs typeface="Consolas" pitchFamily="34" charset="-120"/>
              </a:rPr>
              <a:t>&lt;meta name="keywords" content="..."&gt;</a:t>
            </a:r>
            <a:endParaRPr lang="en-US" dirty="0"/>
          </a:p>
        </p:txBody>
      </p:sp>
      <p:sp>
        <p:nvSpPr>
          <p:cNvPr id="20" name="Text 18"/>
          <p:cNvSpPr/>
          <p:nvPr/>
        </p:nvSpPr>
        <p:spPr>
          <a:xfrm>
            <a:off x="1269563" y="4700468"/>
            <a:ext cx="12681585" cy="23622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850"/>
              </a:lnSpc>
              <a:buNone/>
            </a:pPr>
            <a:r>
              <a:rPr lang="en-US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Listă de cuvinte cheie reprezentative pentru conținutul paginii.</a:t>
            </a:r>
            <a:endParaRPr lang="en-US" dirty="0"/>
          </a:p>
        </p:txBody>
      </p:sp>
      <p:sp>
        <p:nvSpPr>
          <p:cNvPr id="21" name="Shape 19"/>
          <p:cNvSpPr/>
          <p:nvPr/>
        </p:nvSpPr>
        <p:spPr>
          <a:xfrm>
            <a:off x="516493" y="5246965"/>
            <a:ext cx="13597414" cy="1213009"/>
          </a:xfrm>
          <a:prstGeom prst="roundRect">
            <a:avLst>
              <a:gd name="adj" fmla="val 5110"/>
            </a:avLst>
          </a:prstGeom>
          <a:solidFill>
            <a:srgbClr val="FFFFFF"/>
          </a:solidFill>
          <a:ln w="15240">
            <a:solidFill>
              <a:srgbClr val="C0C1D7"/>
            </a:solidFill>
            <a:prstDash val="solid"/>
          </a:ln>
        </p:spPr>
      </p:sp>
      <p:sp>
        <p:nvSpPr>
          <p:cNvPr id="22" name="Shape 20"/>
          <p:cNvSpPr/>
          <p:nvPr/>
        </p:nvSpPr>
        <p:spPr>
          <a:xfrm>
            <a:off x="531733" y="5262205"/>
            <a:ext cx="590312" cy="1182529"/>
          </a:xfrm>
          <a:prstGeom prst="roundRect">
            <a:avLst>
              <a:gd name="adj" fmla="val 7402"/>
            </a:avLst>
          </a:prstGeom>
          <a:solidFill>
            <a:srgbClr val="DADBF1"/>
          </a:solidFill>
          <a:ln/>
        </p:spPr>
      </p:sp>
      <p:sp>
        <p:nvSpPr>
          <p:cNvPr id="23" name="Text 21"/>
          <p:cNvSpPr/>
          <p:nvPr/>
        </p:nvSpPr>
        <p:spPr>
          <a:xfrm>
            <a:off x="712351" y="5715119"/>
            <a:ext cx="221337" cy="27670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700"/>
              </a:lnSpc>
              <a:buNone/>
            </a:pPr>
            <a:r>
              <a:rPr lang="en-US" b="1" dirty="0">
                <a:solidFill>
                  <a:srgbClr val="272525"/>
                </a:solidFill>
                <a:latin typeface="DM Sans" pitchFamily="2" charset="-18"/>
                <a:ea typeface="Inter Bold" pitchFamily="34" charset="-122"/>
                <a:cs typeface="Inter Bold" pitchFamily="34" charset="-120"/>
              </a:rPr>
              <a:t>4</a:t>
            </a:r>
            <a:endParaRPr lang="en-US" dirty="0"/>
          </a:p>
        </p:txBody>
      </p:sp>
      <p:sp>
        <p:nvSpPr>
          <p:cNvPr id="24" name="Text 22"/>
          <p:cNvSpPr/>
          <p:nvPr/>
        </p:nvSpPr>
        <p:spPr>
          <a:xfrm>
            <a:off x="1269563" y="5409724"/>
            <a:ext cx="1844754" cy="23050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800"/>
              </a:lnSpc>
              <a:buNone/>
            </a:pPr>
            <a:r>
              <a:rPr lang="en-US" b="1" dirty="0">
                <a:solidFill>
                  <a:srgbClr val="272525"/>
                </a:solidFill>
                <a:latin typeface="DM Sans" pitchFamily="2" charset="-18"/>
                <a:ea typeface="Inter Bold" pitchFamily="34" charset="-122"/>
                <a:cs typeface="Inter Bold" pitchFamily="34" charset="-120"/>
              </a:rPr>
              <a:t>robots</a:t>
            </a:r>
            <a:endParaRPr lang="en-US" dirty="0"/>
          </a:p>
        </p:txBody>
      </p:sp>
      <p:sp>
        <p:nvSpPr>
          <p:cNvPr id="25" name="Text 23"/>
          <p:cNvSpPr/>
          <p:nvPr/>
        </p:nvSpPr>
        <p:spPr>
          <a:xfrm>
            <a:off x="1269563" y="5728692"/>
            <a:ext cx="12681585" cy="2438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850"/>
              </a:lnSpc>
              <a:buNone/>
            </a:pPr>
            <a:r>
              <a:rPr lang="en-US" dirty="0">
                <a:solidFill>
                  <a:srgbClr val="272525"/>
                </a:solidFill>
                <a:highlight>
                  <a:srgbClr val="F2F2F2"/>
                </a:highlight>
                <a:latin typeface="Consolas" pitchFamily="34" charset="0"/>
                <a:ea typeface="Consolas" pitchFamily="34" charset="-122"/>
                <a:cs typeface="Consolas" pitchFamily="34" charset="-120"/>
              </a:rPr>
              <a:t>&lt;meta name="robots" content="index, follow"&gt;</a:t>
            </a:r>
            <a:endParaRPr lang="en-US" dirty="0"/>
          </a:p>
        </p:txBody>
      </p:sp>
      <p:sp>
        <p:nvSpPr>
          <p:cNvPr id="26" name="Text 24"/>
          <p:cNvSpPr/>
          <p:nvPr/>
        </p:nvSpPr>
        <p:spPr>
          <a:xfrm>
            <a:off x="1269563" y="6060996"/>
            <a:ext cx="12681585" cy="23622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850"/>
              </a:lnSpc>
              <a:buNone/>
            </a:pPr>
            <a:r>
              <a:rPr lang="en-US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Directive pentru motoarele de căutare: index/noindex, follow/nofollow.</a:t>
            </a:r>
            <a:endParaRPr lang="en-US" dirty="0"/>
          </a:p>
        </p:txBody>
      </p:sp>
      <p:sp>
        <p:nvSpPr>
          <p:cNvPr id="27" name="Shape 25"/>
          <p:cNvSpPr/>
          <p:nvPr/>
        </p:nvSpPr>
        <p:spPr>
          <a:xfrm>
            <a:off x="516493" y="6607492"/>
            <a:ext cx="13597414" cy="1213009"/>
          </a:xfrm>
          <a:prstGeom prst="roundRect">
            <a:avLst>
              <a:gd name="adj" fmla="val 5110"/>
            </a:avLst>
          </a:prstGeom>
          <a:solidFill>
            <a:srgbClr val="FFFFFF"/>
          </a:solidFill>
          <a:ln w="15240">
            <a:solidFill>
              <a:srgbClr val="C0C1D7"/>
            </a:solidFill>
            <a:prstDash val="solid"/>
          </a:ln>
        </p:spPr>
      </p:sp>
      <p:sp>
        <p:nvSpPr>
          <p:cNvPr id="28" name="Shape 26"/>
          <p:cNvSpPr/>
          <p:nvPr/>
        </p:nvSpPr>
        <p:spPr>
          <a:xfrm>
            <a:off x="531733" y="6622733"/>
            <a:ext cx="590312" cy="1182529"/>
          </a:xfrm>
          <a:prstGeom prst="roundRect">
            <a:avLst>
              <a:gd name="adj" fmla="val 7402"/>
            </a:avLst>
          </a:prstGeom>
          <a:solidFill>
            <a:srgbClr val="DADBF1"/>
          </a:solidFill>
          <a:ln/>
        </p:spPr>
      </p:sp>
      <p:sp>
        <p:nvSpPr>
          <p:cNvPr id="29" name="Text 27"/>
          <p:cNvSpPr/>
          <p:nvPr/>
        </p:nvSpPr>
        <p:spPr>
          <a:xfrm>
            <a:off x="712351" y="7075646"/>
            <a:ext cx="221337" cy="27670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700"/>
              </a:lnSpc>
              <a:buNone/>
            </a:pPr>
            <a:r>
              <a:rPr lang="en-US" b="1" dirty="0">
                <a:solidFill>
                  <a:srgbClr val="272525"/>
                </a:solidFill>
                <a:latin typeface="DM Sans" pitchFamily="2" charset="-18"/>
                <a:ea typeface="Inter Bold" pitchFamily="34" charset="-122"/>
                <a:cs typeface="Inter Bold" pitchFamily="34" charset="-120"/>
              </a:rPr>
              <a:t>5</a:t>
            </a:r>
            <a:endParaRPr lang="en-US" dirty="0"/>
          </a:p>
        </p:txBody>
      </p:sp>
      <p:sp>
        <p:nvSpPr>
          <p:cNvPr id="30" name="Text 28"/>
          <p:cNvSpPr/>
          <p:nvPr/>
        </p:nvSpPr>
        <p:spPr>
          <a:xfrm>
            <a:off x="1269563" y="6770251"/>
            <a:ext cx="1844754" cy="23050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800"/>
              </a:lnSpc>
              <a:buNone/>
            </a:pPr>
            <a:r>
              <a:rPr lang="en-US" b="1" dirty="0">
                <a:solidFill>
                  <a:srgbClr val="272525"/>
                </a:solidFill>
                <a:latin typeface="DM Sans" pitchFamily="2" charset="-18"/>
                <a:ea typeface="Inter Bold" pitchFamily="34" charset="-122"/>
                <a:cs typeface="Inter Bold" pitchFamily="34" charset="-120"/>
              </a:rPr>
              <a:t>viewport</a:t>
            </a:r>
            <a:endParaRPr lang="en-US" dirty="0"/>
          </a:p>
        </p:txBody>
      </p:sp>
      <p:sp>
        <p:nvSpPr>
          <p:cNvPr id="31" name="Text 29"/>
          <p:cNvSpPr/>
          <p:nvPr/>
        </p:nvSpPr>
        <p:spPr>
          <a:xfrm>
            <a:off x="1269563" y="7089219"/>
            <a:ext cx="12681585" cy="2438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850"/>
              </a:lnSpc>
              <a:buNone/>
            </a:pPr>
            <a:r>
              <a:rPr lang="en-US" dirty="0">
                <a:solidFill>
                  <a:srgbClr val="272525"/>
                </a:solidFill>
                <a:highlight>
                  <a:srgbClr val="F2F2F2"/>
                </a:highlight>
                <a:latin typeface="Consolas" pitchFamily="34" charset="0"/>
                <a:ea typeface="Consolas" pitchFamily="34" charset="-122"/>
                <a:cs typeface="Consolas" pitchFamily="34" charset="-120"/>
              </a:rPr>
              <a:t>&lt;meta name="viewport" content="width=device-width"&gt;</a:t>
            </a:r>
            <a:endParaRPr lang="en-US" dirty="0"/>
          </a:p>
        </p:txBody>
      </p:sp>
      <p:sp>
        <p:nvSpPr>
          <p:cNvPr id="32" name="Text 30"/>
          <p:cNvSpPr/>
          <p:nvPr/>
        </p:nvSpPr>
        <p:spPr>
          <a:xfrm>
            <a:off x="1269563" y="7421523"/>
            <a:ext cx="12681585" cy="23622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850"/>
              </a:lnSpc>
              <a:buNone/>
            </a:pPr>
            <a:r>
              <a:rPr lang="en-US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Setează viewport-ul pentru afișare corectă pe toate dispozitivele.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37235" y="579596"/>
            <a:ext cx="8652272" cy="6581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150"/>
              </a:lnSpc>
              <a:buNone/>
            </a:pPr>
            <a:r>
              <a:rPr lang="en-US" sz="4100" b="1" dirty="0" err="1">
                <a:solidFill>
                  <a:srgbClr val="000000"/>
                </a:solidFill>
                <a:latin typeface="DM Sans" pitchFamily="2" charset="-18"/>
                <a:ea typeface="Inter Bold" pitchFamily="34" charset="-122"/>
                <a:cs typeface="Inter Bold" pitchFamily="34" charset="-120"/>
              </a:rPr>
              <a:t>Eticheta</a:t>
            </a:r>
            <a:r>
              <a:rPr lang="en-US" sz="4100" b="1" dirty="0">
                <a:solidFill>
                  <a:srgbClr val="000000"/>
                </a:solidFill>
                <a:latin typeface="DM Sans" pitchFamily="2" charset="-18"/>
                <a:ea typeface="Inter Bold" pitchFamily="34" charset="-122"/>
                <a:cs typeface="Inter Bold" pitchFamily="34" charset="-120"/>
              </a:rPr>
              <a:t> &lt;title&gt; și Importanța SEO</a:t>
            </a:r>
            <a:endParaRPr lang="en-US" sz="4100" dirty="0"/>
          </a:p>
        </p:txBody>
      </p:sp>
      <p:sp>
        <p:nvSpPr>
          <p:cNvPr id="3" name="Text 1"/>
          <p:cNvSpPr/>
          <p:nvPr/>
        </p:nvSpPr>
        <p:spPr>
          <a:xfrm>
            <a:off x="737235" y="1743194"/>
            <a:ext cx="7687985" cy="101846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00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Eticheta </a:t>
            </a:r>
            <a:r>
              <a:rPr lang="en-US" sz="2000" dirty="0">
                <a:solidFill>
                  <a:srgbClr val="272525"/>
                </a:solidFill>
                <a:highlight>
                  <a:srgbClr val="F2F2F2"/>
                </a:highlight>
                <a:latin typeface="Consolas" pitchFamily="34" charset="0"/>
                <a:ea typeface="Consolas" pitchFamily="34" charset="-122"/>
                <a:cs typeface="Consolas" pitchFamily="34" charset="-120"/>
              </a:rPr>
              <a:t>&lt;title&gt;</a:t>
            </a:r>
            <a:r>
              <a:rPr lang="en-US" sz="200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este </a:t>
            </a:r>
            <a:r>
              <a:rPr lang="en-US" sz="2000" dirty="0">
                <a:solidFill>
                  <a:srgbClr val="B05B5C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extrem de importantă</a:t>
            </a:r>
            <a:r>
              <a:rPr lang="en-US" sz="200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pentru motoarele de căutare. Titlul inspirat care rezumă conținutul paginii asigură o poziționare mai bună în rezultatele căutării.</a:t>
            </a:r>
            <a:endParaRPr lang="en-US" sz="2000" dirty="0"/>
          </a:p>
        </p:txBody>
      </p:sp>
      <p:sp>
        <p:nvSpPr>
          <p:cNvPr id="4" name="Text 2"/>
          <p:cNvSpPr/>
          <p:nvPr/>
        </p:nvSpPr>
        <p:spPr>
          <a:xfrm>
            <a:off x="737234" y="2972276"/>
            <a:ext cx="4394163" cy="40802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DM Sans" pitchFamily="2" charset="-18"/>
                <a:ea typeface="Inter Bold" pitchFamily="34" charset="-122"/>
                <a:cs typeface="Inter Bold" pitchFamily="34" charset="-120"/>
              </a:rPr>
              <a:t>Structura minimă a antetului:</a:t>
            </a:r>
            <a:endParaRPr lang="en-US" sz="2400" dirty="0"/>
          </a:p>
        </p:txBody>
      </p:sp>
      <p:sp>
        <p:nvSpPr>
          <p:cNvPr id="5" name="Shape 3"/>
          <p:cNvSpPr/>
          <p:nvPr/>
        </p:nvSpPr>
        <p:spPr>
          <a:xfrm>
            <a:off x="737235" y="3538180"/>
            <a:ext cx="7687985" cy="3011329"/>
          </a:xfrm>
          <a:prstGeom prst="roundRect">
            <a:avLst>
              <a:gd name="adj" fmla="val 2938"/>
            </a:avLst>
          </a:prstGeom>
          <a:solidFill>
            <a:srgbClr val="F2F2F2"/>
          </a:solidFill>
          <a:ln/>
        </p:spPr>
      </p:sp>
      <p:sp>
        <p:nvSpPr>
          <p:cNvPr id="6" name="Shape 4"/>
          <p:cNvSpPr/>
          <p:nvPr/>
        </p:nvSpPr>
        <p:spPr>
          <a:xfrm>
            <a:off x="737235" y="3380303"/>
            <a:ext cx="7708940" cy="3011329"/>
          </a:xfrm>
          <a:prstGeom prst="roundRect">
            <a:avLst>
              <a:gd name="adj" fmla="val 1049"/>
            </a:avLst>
          </a:prstGeom>
          <a:solidFill>
            <a:srgbClr val="F2F2F2"/>
          </a:solidFill>
          <a:ln/>
        </p:spPr>
      </p:sp>
      <p:sp>
        <p:nvSpPr>
          <p:cNvPr id="7" name="Text 5"/>
          <p:cNvSpPr/>
          <p:nvPr/>
        </p:nvSpPr>
        <p:spPr>
          <a:xfrm>
            <a:off x="937379" y="3538179"/>
            <a:ext cx="7287697" cy="28534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000" dirty="0">
                <a:solidFill>
                  <a:srgbClr val="272525"/>
                </a:solidFill>
                <a:highlight>
                  <a:srgbClr val="F2F2F2"/>
                </a:highlight>
                <a:latin typeface="Consolas" pitchFamily="34" charset="0"/>
                <a:ea typeface="Consolas" pitchFamily="34" charset="-122"/>
                <a:cs typeface="Consolas" pitchFamily="34" charset="-120"/>
              </a:rPr>
              <a:t>&lt;head&gt;  </a:t>
            </a:r>
          </a:p>
          <a:p>
            <a:pPr marL="0" indent="0" algn="l">
              <a:lnSpc>
                <a:spcPts val="2650"/>
              </a:lnSpc>
              <a:buNone/>
            </a:pPr>
            <a:r>
              <a:rPr lang="en-US" sz="2000" dirty="0">
                <a:solidFill>
                  <a:srgbClr val="272525"/>
                </a:solidFill>
                <a:highlight>
                  <a:srgbClr val="F2F2F2"/>
                </a:highlight>
                <a:latin typeface="Consolas" pitchFamily="34" charset="0"/>
                <a:ea typeface="Consolas" pitchFamily="34" charset="-122"/>
                <a:cs typeface="Consolas" pitchFamily="34" charset="-120"/>
              </a:rPr>
              <a:t>  &lt;meta charset="utf-8"&gt;  </a:t>
            </a:r>
          </a:p>
          <a:p>
            <a:pPr marL="0" indent="0" algn="l">
              <a:lnSpc>
                <a:spcPts val="2650"/>
              </a:lnSpc>
              <a:buNone/>
            </a:pPr>
            <a:r>
              <a:rPr lang="en-US" sz="2000" dirty="0">
                <a:solidFill>
                  <a:srgbClr val="272525"/>
                </a:solidFill>
                <a:highlight>
                  <a:srgbClr val="F2F2F2"/>
                </a:highlight>
                <a:latin typeface="Consolas" pitchFamily="34" charset="0"/>
                <a:ea typeface="Consolas" pitchFamily="34" charset="-122"/>
                <a:cs typeface="Consolas" pitchFamily="34" charset="-120"/>
              </a:rPr>
              <a:t>  &lt;title&gt;</a:t>
            </a:r>
            <a:r>
              <a:rPr lang="en-US" sz="2000" dirty="0" err="1">
                <a:solidFill>
                  <a:srgbClr val="272525"/>
                </a:solidFill>
                <a:highlight>
                  <a:srgbClr val="F2F2F2"/>
                </a:highlight>
                <a:latin typeface="Consolas" pitchFamily="34" charset="0"/>
                <a:ea typeface="Consolas" pitchFamily="34" charset="-122"/>
                <a:cs typeface="Consolas" pitchFamily="34" charset="-120"/>
              </a:rPr>
              <a:t>Titlul</a:t>
            </a:r>
            <a:r>
              <a:rPr lang="en-US" sz="2000" dirty="0">
                <a:solidFill>
                  <a:srgbClr val="272525"/>
                </a:solidFill>
                <a:highlight>
                  <a:srgbClr val="F2F2F2"/>
                </a:highlight>
                <a:latin typeface="Consolas" pitchFamily="34" charset="0"/>
                <a:ea typeface="Consolas" pitchFamily="34" charset="-122"/>
                <a:cs typeface="Consolas" pitchFamily="34" charset="-120"/>
              </a:rPr>
              <a:t> </a:t>
            </a:r>
            <a:r>
              <a:rPr lang="en-US" sz="2000" dirty="0" err="1">
                <a:solidFill>
                  <a:srgbClr val="272525"/>
                </a:solidFill>
                <a:highlight>
                  <a:srgbClr val="F2F2F2"/>
                </a:highlight>
                <a:latin typeface="Consolas" pitchFamily="34" charset="0"/>
                <a:ea typeface="Consolas" pitchFamily="34" charset="-122"/>
                <a:cs typeface="Consolas" pitchFamily="34" charset="-120"/>
              </a:rPr>
              <a:t>paginii</a:t>
            </a:r>
            <a:r>
              <a:rPr lang="en-US" sz="2000" dirty="0">
                <a:solidFill>
                  <a:srgbClr val="272525"/>
                </a:solidFill>
                <a:highlight>
                  <a:srgbClr val="F2F2F2"/>
                </a:highlight>
                <a:latin typeface="Consolas" pitchFamily="34" charset="0"/>
                <a:ea typeface="Consolas" pitchFamily="34" charset="-122"/>
                <a:cs typeface="Consolas" pitchFamily="34" charset="-120"/>
              </a:rPr>
              <a:t> &lt;/title&gt;  </a:t>
            </a:r>
          </a:p>
          <a:p>
            <a:pPr marL="0" indent="0" algn="l">
              <a:lnSpc>
                <a:spcPts val="2650"/>
              </a:lnSpc>
              <a:buNone/>
            </a:pPr>
            <a:r>
              <a:rPr lang="en-US" sz="2000" dirty="0">
                <a:solidFill>
                  <a:srgbClr val="272525"/>
                </a:solidFill>
                <a:highlight>
                  <a:srgbClr val="F2F2F2"/>
                </a:highlight>
                <a:latin typeface="Consolas" pitchFamily="34" charset="0"/>
                <a:ea typeface="Consolas" pitchFamily="34" charset="-122"/>
                <a:cs typeface="Consolas" pitchFamily="34" charset="-120"/>
              </a:rPr>
              <a:t>  &lt;meta name="description" content="..."&gt;  </a:t>
            </a:r>
          </a:p>
          <a:p>
            <a:pPr marL="0" indent="0" algn="l">
              <a:lnSpc>
                <a:spcPts val="2650"/>
              </a:lnSpc>
              <a:buNone/>
            </a:pPr>
            <a:r>
              <a:rPr lang="en-US" sz="2000" dirty="0">
                <a:solidFill>
                  <a:srgbClr val="272525"/>
                </a:solidFill>
                <a:highlight>
                  <a:srgbClr val="F2F2F2"/>
                </a:highlight>
                <a:latin typeface="Consolas" pitchFamily="34" charset="0"/>
                <a:ea typeface="Consolas" pitchFamily="34" charset="-122"/>
                <a:cs typeface="Consolas" pitchFamily="34" charset="-120"/>
              </a:rPr>
              <a:t>  &lt;meta name="keywords" content="..."&gt;  </a:t>
            </a:r>
          </a:p>
          <a:p>
            <a:pPr marL="0" indent="0" algn="l">
              <a:lnSpc>
                <a:spcPts val="2650"/>
              </a:lnSpc>
              <a:buNone/>
            </a:pPr>
            <a:r>
              <a:rPr lang="en-US" sz="2000" dirty="0">
                <a:solidFill>
                  <a:srgbClr val="272525"/>
                </a:solidFill>
                <a:highlight>
                  <a:srgbClr val="F2F2F2"/>
                </a:highlight>
                <a:latin typeface="Consolas" pitchFamily="34" charset="0"/>
                <a:ea typeface="Consolas" pitchFamily="34" charset="-122"/>
                <a:cs typeface="Consolas" pitchFamily="34" charset="-120"/>
              </a:rPr>
              <a:t>  &lt;meta name="robots" content="index, follow"&gt;</a:t>
            </a:r>
          </a:p>
          <a:p>
            <a:pPr marL="0" indent="0" algn="l">
              <a:lnSpc>
                <a:spcPts val="2650"/>
              </a:lnSpc>
              <a:buNone/>
            </a:pPr>
            <a:r>
              <a:rPr lang="en-US" sz="2000" dirty="0">
                <a:solidFill>
                  <a:srgbClr val="272525"/>
                </a:solidFill>
                <a:highlight>
                  <a:srgbClr val="F2F2F2"/>
                </a:highlight>
                <a:latin typeface="Consolas" pitchFamily="34" charset="0"/>
                <a:ea typeface="Consolas" pitchFamily="34" charset="-122"/>
                <a:cs typeface="Consolas" pitchFamily="34" charset="-120"/>
              </a:rPr>
              <a:t>  &lt;meta name="author" content="..."&gt;</a:t>
            </a:r>
          </a:p>
          <a:p>
            <a:pPr marL="0" indent="0" algn="l">
              <a:lnSpc>
                <a:spcPts val="2650"/>
              </a:lnSpc>
              <a:buNone/>
            </a:pPr>
            <a:r>
              <a:rPr lang="en-US" sz="2000" dirty="0">
                <a:solidFill>
                  <a:srgbClr val="272525"/>
                </a:solidFill>
                <a:highlight>
                  <a:srgbClr val="F2F2F2"/>
                </a:highlight>
                <a:latin typeface="Consolas" pitchFamily="34" charset="0"/>
                <a:ea typeface="Consolas" pitchFamily="34" charset="-122"/>
                <a:cs typeface="Consolas" pitchFamily="34" charset="-120"/>
              </a:rPr>
              <a:t>&lt;/head&gt;</a:t>
            </a:r>
            <a:endParaRPr lang="en-US" sz="2000" dirty="0"/>
          </a:p>
        </p:txBody>
      </p:sp>
      <p:sp>
        <p:nvSpPr>
          <p:cNvPr id="8" name="Text 6"/>
          <p:cNvSpPr/>
          <p:nvPr/>
        </p:nvSpPr>
        <p:spPr>
          <a:xfrm>
            <a:off x="737235" y="6786443"/>
            <a:ext cx="7687985" cy="673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00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Titlul apare pe tab-ul paginii în navigator și ca text al link-ului în rezultatele căutării.</a:t>
            </a:r>
            <a:endParaRPr lang="en-US" sz="2000" dirty="0"/>
          </a:p>
        </p:txBody>
      </p:sp>
      <p:pic>
        <p:nvPicPr>
          <p:cNvPr id="9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46713" y="1790581"/>
            <a:ext cx="4953953" cy="495395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798</Words>
  <Application>Microsoft Office PowerPoint</Application>
  <PresentationFormat>Custom</PresentationFormat>
  <Paragraphs>113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DM Sans</vt:lpstr>
      <vt:lpstr>Consolas</vt:lpstr>
      <vt:lpstr>Inter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lastModifiedBy>Doru E</cp:lastModifiedBy>
  <cp:revision>4</cp:revision>
  <dcterms:created xsi:type="dcterms:W3CDTF">2025-11-11T07:34:19Z</dcterms:created>
  <dcterms:modified xsi:type="dcterms:W3CDTF">2025-11-11T07:57:58Z</dcterms:modified>
</cp:coreProperties>
</file>